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3" r:id="rId1"/>
    <p:sldMasterId id="2147483854" r:id="rId2"/>
  </p:sldMasterIdLst>
  <p:notesMasterIdLst>
    <p:notesMasterId r:id="rId8"/>
  </p:notesMasterIdLst>
  <p:sldIdLst>
    <p:sldId id="257" r:id="rId3"/>
    <p:sldId id="256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Lato" panose="020F0502020204030203" pitchFamily="34" charset="77"/>
      <p:regular r:id="rId11"/>
      <p:bold r:id="rId12"/>
      <p:italic r:id="rId13"/>
      <p:boldItalic r:id="rId14"/>
    </p:embeddedFont>
    <p:embeddedFont>
      <p:font typeface="Montserrat" pitchFamily="2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BF78D9-0F71-4A2E-8C53-05651D27BA68}">
  <a:tblStyle styleId="{09BF78D9-0F71-4A2E-8C53-05651D27BA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01F0143-0260-43B0-B89B-3DE9FDDD3FC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62"/>
    <p:restoredTop sz="73533"/>
  </p:normalViewPr>
  <p:slideViewPr>
    <p:cSldViewPr snapToGrid="0">
      <p:cViewPr varScale="1">
        <p:scale>
          <a:sx n="123" d="100"/>
          <a:sy n="123" d="100"/>
        </p:scale>
        <p:origin x="175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1331392edbd_1_1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1331392edbd_1_1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Create Native App on Provider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Project-&gt;App Packages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Click +App Packages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Name the package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FinDocSearchNA_package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 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Distribute to accounts in your organization”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Select Add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Click “Add First Version”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Select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Version Name: V1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Release Channels: 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Database with application files: </a:t>
            </a:r>
          </a:p>
          <a:p>
            <a:pPr marL="1085850" lvl="2" indent="-171450">
              <a:buFontTx/>
              <a:buChar char="-"/>
            </a:pPr>
            <a:r>
              <a:rPr lang="en-US" b="0" dirty="0"/>
              <a:t>DB: FINDOCSEARCH</a:t>
            </a:r>
          </a:p>
          <a:p>
            <a:pPr marL="1085850" lvl="2" indent="-171450">
              <a:buFontTx/>
              <a:buChar char="-"/>
            </a:pPr>
            <a:r>
              <a:rPr lang="en-US" b="0" dirty="0"/>
              <a:t>Schema: STAGED_CONTENT</a:t>
            </a:r>
          </a:p>
          <a:p>
            <a:pPr marL="1085850" lvl="2" indent="-171450">
              <a:buFontTx/>
              <a:buChar char="-"/>
            </a:pPr>
            <a:r>
              <a:rPr lang="en-US" b="0" dirty="0"/>
              <a:t>Select Path: /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- Click Add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Click Done when the message “V1 Patch 0” appears</a:t>
            </a:r>
          </a:p>
          <a:p>
            <a:pPr marL="171450" lvl="0" indent="-171450">
              <a:buFontTx/>
              <a:buChar char="-"/>
            </a:pPr>
            <a:endParaRPr lang="en-US" b="0" dirty="0"/>
          </a:p>
          <a:p>
            <a:pPr marL="0" lvl="0" indent="0">
              <a:buFontTx/>
              <a:buNone/>
            </a:pPr>
            <a:endParaRPr lang="en-US" b="1" dirty="0"/>
          </a:p>
          <a:p>
            <a:pPr marL="0" lvl="0" indent="0">
              <a:buFontTx/>
              <a:buNone/>
            </a:pPr>
            <a:r>
              <a:rPr lang="en-US" b="1" dirty="0"/>
              <a:t>On the provider account, create a listing and publish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Click Data Products-&gt;Provider Studio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Click “Listings”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- Select +Create Listing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- Select “Specified Consumers”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- Name the listing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DocSearchNA_listing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Click “Save”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“Add Data Product”.  Select “FINDOCSEARCH_PACKAGE”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Click “Access Type”. Select Free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Under “Who can access”, select Add consumer accounts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Add the consumer account in the form &lt;organization&gt;.&lt;account name&gt;. Click Save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Under Description, select “Describe your data product”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Under Legal Terms select “Add legal Terms”. Select “Terms of service will be provider offline” 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Click publish.  Listing should now be Live</a:t>
            </a:r>
          </a:p>
          <a:p>
            <a:pPr marL="628650" lvl="1" indent="-171450">
              <a:buFontTx/>
              <a:buChar char="-"/>
            </a:pPr>
            <a:endParaRPr lang="en-US" b="0" dirty="0"/>
          </a:p>
          <a:p>
            <a:pPr marL="0" lvl="0" indent="0">
              <a:buFontTx/>
              <a:buNone/>
            </a:pPr>
            <a:r>
              <a:rPr lang="en-US" b="1" dirty="0"/>
              <a:t>On the PROVIDER account (If Option 1a), on CONSUMER account (if option 1b)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Execute the setup script </a:t>
            </a:r>
            <a:r>
              <a:rPr lang="en-US" b="1" dirty="0" err="1"/>
              <a:t>FinDocSearch_SETUP</a:t>
            </a:r>
            <a:endParaRPr lang="en-US" b="1" dirty="0"/>
          </a:p>
          <a:p>
            <a:pPr marL="171450" lvl="0" indent="-171450">
              <a:buFontTx/>
              <a:buChar char="-"/>
            </a:pPr>
            <a:r>
              <a:rPr lang="en-US" b="0" dirty="0"/>
              <a:t>Run the appropriate grants at the bottom of the script </a:t>
            </a:r>
            <a:r>
              <a:rPr lang="en-US" b="0" dirty="0" err="1"/>
              <a:t>depeneding</a:t>
            </a:r>
            <a:r>
              <a:rPr lang="en-US" b="0" dirty="0"/>
              <a:t> which account you are on</a:t>
            </a:r>
          </a:p>
          <a:p>
            <a:pPr marL="0" lvl="0" indent="0">
              <a:buFontTx/>
              <a:buNone/>
            </a:pPr>
            <a:endParaRPr lang="en-US" b="0" dirty="0"/>
          </a:p>
          <a:p>
            <a:pPr marL="0" lvl="0" indent="0">
              <a:buFontTx/>
              <a:buNone/>
            </a:pPr>
            <a:r>
              <a:rPr lang="en-US" b="1" dirty="0"/>
              <a:t>Install app on the consumer account</a:t>
            </a:r>
          </a:p>
          <a:p>
            <a:pPr marL="0" lvl="0" indent="0">
              <a:buFontTx/>
              <a:buNone/>
            </a:pPr>
            <a:r>
              <a:rPr lang="en-US" b="0" dirty="0"/>
              <a:t>- Click Data Products-&gt;Private Sharing OR Data Sharing-&gt;Private Sharing (depending on UI version)</a:t>
            </a:r>
          </a:p>
          <a:p>
            <a:pPr marL="0" lvl="0" indent="0">
              <a:buFontTx/>
              <a:buNone/>
            </a:pPr>
            <a:r>
              <a:rPr lang="en-US" b="0" dirty="0"/>
              <a:t>- Locate listing “</a:t>
            </a:r>
            <a:r>
              <a:rPr lang="en-US" b="0" dirty="0" err="1"/>
              <a:t>DocSearchNA_listing</a:t>
            </a:r>
            <a:r>
              <a:rPr lang="en-US" b="0" dirty="0"/>
              <a:t>” and click “Get”</a:t>
            </a:r>
          </a:p>
          <a:p>
            <a:pPr marL="0" lvl="0" indent="0">
              <a:buFontTx/>
              <a:buNone/>
            </a:pPr>
            <a:r>
              <a:rPr lang="en-US" b="0" dirty="0"/>
              <a:t>- Under Options, name the database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FindDocSearchDB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lvl="0" indent="0">
              <a:buFontTx/>
              <a:buNone/>
            </a:pPr>
            <a:r>
              <a:rPr lang="en-US" b="0" dirty="0"/>
              <a:t>- Application will install</a:t>
            </a:r>
          </a:p>
          <a:p>
            <a:pPr marL="0" lvl="0" indent="0">
              <a:buFontTx/>
              <a:buNone/>
            </a:pPr>
            <a:endParaRPr lang="en-US" b="0" dirty="0"/>
          </a:p>
          <a:p>
            <a:pPr marL="0" lvl="0" indent="0">
              <a:buFontTx/>
              <a:buNone/>
            </a:pPr>
            <a:r>
              <a:rPr lang="en-US" b="1" dirty="0"/>
              <a:t>Run native app</a:t>
            </a:r>
          </a:p>
          <a:p>
            <a:pPr marL="0" lvl="0" indent="0">
              <a:buFontTx/>
              <a:buNone/>
            </a:pPr>
            <a:r>
              <a:rPr lang="en-US" b="0" dirty="0"/>
              <a:t>When install is complete, go to Data Products-&gt;Apps or Catalog-&gt; apps (depending on UI version) </a:t>
            </a:r>
          </a:p>
          <a:p>
            <a:pPr marL="0" lvl="0" indent="0">
              <a:buFontTx/>
              <a:buNone/>
            </a:pPr>
            <a:r>
              <a:rPr lang="en-US" b="0" dirty="0"/>
              <a:t>Click </a:t>
            </a:r>
            <a:r>
              <a:rPr lang="en-US" b="0" dirty="0" err="1"/>
              <a:t>DocSearchNA_listing</a:t>
            </a:r>
            <a:endParaRPr lang="en-US" b="0" dirty="0"/>
          </a:p>
          <a:p>
            <a:pPr marL="0" lvl="0" indent="0">
              <a:buFontTx/>
              <a:buNone/>
            </a:pPr>
            <a:r>
              <a:rPr lang="en-US" b="0" dirty="0"/>
              <a:t>Here you can select a specific model (under advanced options) </a:t>
            </a:r>
          </a:p>
          <a:p>
            <a:pPr marL="0" lvl="0" indent="0">
              <a:buFontTx/>
              <a:buNone/>
            </a:pPr>
            <a:r>
              <a:rPr lang="en-US" b="0" dirty="0"/>
              <a:t>Now type in a question about your documents. You can make the prompt as simple or complex as you like</a:t>
            </a:r>
          </a:p>
          <a:p>
            <a:pPr marL="0" lvl="0" indent="0">
              <a:buFontTx/>
              <a:buNone/>
            </a:pPr>
            <a:endParaRPr lang="en-US" b="0" dirty="0"/>
          </a:p>
          <a:p>
            <a:pPr marL="171450" lvl="0" indent="-171450">
              <a:buFontTx/>
              <a:buChar char="-"/>
            </a:pPr>
            <a:endParaRPr lang="en-US" b="1" dirty="0"/>
          </a:p>
          <a:p>
            <a:pPr marL="171450" lvl="0" indent="-171450">
              <a:buFontTx/>
              <a:buChar char="-"/>
            </a:pPr>
            <a:endParaRPr lang="en-US" b="1" dirty="0"/>
          </a:p>
          <a:p>
            <a:pPr marL="628650" lvl="1" indent="-171450">
              <a:buFontTx/>
              <a:buChar char="-"/>
            </a:pPr>
            <a:endParaRPr lang="en-US" b="1" dirty="0"/>
          </a:p>
          <a:p>
            <a:pPr marL="628650" lvl="1" indent="-171450">
              <a:buFontTx/>
              <a:buChar char="-"/>
            </a:pPr>
            <a:endParaRPr lang="en-US" b="1" dirty="0"/>
          </a:p>
          <a:p>
            <a:pPr marL="171450" indent="-171450">
              <a:buFontTx/>
              <a:buChar char="-"/>
            </a:pPr>
            <a:endParaRPr lang="en-US" b="1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C89E6F-E941-204C-89F0-6D7F6C13A9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2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C89E6F-E941-204C-89F0-6D7F6C13A9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39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 w/ 2-Line Title">
  <p:cSld name="Multi-use layout_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67897" y="228600"/>
            <a:ext cx="8344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365760" y="1122367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/>
          <p:nvPr/>
        </p:nvSpPr>
        <p:spPr>
          <a:xfrm>
            <a:off x="2883200" y="1953900"/>
            <a:ext cx="266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0" y="343500"/>
            <a:ext cx="137100" cy="73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Layout">
  <p:cSld name="Split Layou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3"/>
          <p:cNvSpPr/>
          <p:nvPr/>
        </p:nvSpPr>
        <p:spPr>
          <a:xfrm>
            <a:off x="6024563" y="257175"/>
            <a:ext cx="1488103" cy="1591866"/>
          </a:xfrm>
          <a:custGeom>
            <a:avLst/>
            <a:gdLst/>
            <a:ahLst/>
            <a:cxnLst/>
            <a:rect l="l" t="t" r="r" b="b"/>
            <a:pathLst>
              <a:path w="1950" h="2085" extrusionOk="0">
                <a:moveTo>
                  <a:pt x="402" y="0"/>
                </a:moveTo>
                <a:cubicBezTo>
                  <a:pt x="281" y="0"/>
                  <a:pt x="162" y="64"/>
                  <a:pt x="97" y="177"/>
                </a:cubicBezTo>
                <a:cubicBezTo>
                  <a:pt x="0" y="345"/>
                  <a:pt x="57" y="560"/>
                  <a:pt x="226" y="657"/>
                </a:cubicBezTo>
                <a:cubicBezTo>
                  <a:pt x="894" y="1043"/>
                  <a:pt x="894" y="1043"/>
                  <a:pt x="894" y="1043"/>
                </a:cubicBezTo>
                <a:cubicBezTo>
                  <a:pt x="226" y="1428"/>
                  <a:pt x="226" y="1428"/>
                  <a:pt x="226" y="1428"/>
                </a:cubicBezTo>
                <a:cubicBezTo>
                  <a:pt x="57" y="1526"/>
                  <a:pt x="0" y="1740"/>
                  <a:pt x="97" y="1909"/>
                </a:cubicBezTo>
                <a:cubicBezTo>
                  <a:pt x="162" y="2022"/>
                  <a:pt x="280" y="2085"/>
                  <a:pt x="402" y="2085"/>
                </a:cubicBezTo>
                <a:cubicBezTo>
                  <a:pt x="462" y="2085"/>
                  <a:pt x="522" y="2070"/>
                  <a:pt x="578" y="2038"/>
                </a:cubicBezTo>
                <a:cubicBezTo>
                  <a:pt x="1773" y="1347"/>
                  <a:pt x="1773" y="1347"/>
                  <a:pt x="1773" y="1347"/>
                </a:cubicBezTo>
                <a:cubicBezTo>
                  <a:pt x="1853" y="1301"/>
                  <a:pt x="1908" y="1228"/>
                  <a:pt x="1933" y="1146"/>
                </a:cubicBezTo>
                <a:cubicBezTo>
                  <a:pt x="1945" y="1109"/>
                  <a:pt x="1950" y="1070"/>
                  <a:pt x="1949" y="1032"/>
                </a:cubicBezTo>
                <a:cubicBezTo>
                  <a:pt x="1948" y="1004"/>
                  <a:pt x="1944" y="976"/>
                  <a:pt x="1937" y="949"/>
                </a:cubicBezTo>
                <a:cubicBezTo>
                  <a:pt x="1913" y="863"/>
                  <a:pt x="1857" y="786"/>
                  <a:pt x="1773" y="738"/>
                </a:cubicBezTo>
                <a:cubicBezTo>
                  <a:pt x="578" y="48"/>
                  <a:pt x="578" y="48"/>
                  <a:pt x="578" y="48"/>
                </a:cubicBezTo>
                <a:cubicBezTo>
                  <a:pt x="522" y="16"/>
                  <a:pt x="462" y="0"/>
                  <a:pt x="402" y="0"/>
                </a:cubicBezTo>
              </a:path>
            </a:pathLst>
          </a:custGeom>
          <a:solidFill>
            <a:srgbClr val="27B1E3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3"/>
          <p:cNvSpPr/>
          <p:nvPr/>
        </p:nvSpPr>
        <p:spPr>
          <a:xfrm>
            <a:off x="4574381" y="2416970"/>
            <a:ext cx="3186406" cy="2726531"/>
          </a:xfrm>
          <a:custGeom>
            <a:avLst/>
            <a:gdLst/>
            <a:ahLst/>
            <a:cxnLst/>
            <a:rect l="l" t="t" r="r" b="b"/>
            <a:pathLst>
              <a:path w="4248542" h="3635375" extrusionOk="0">
                <a:moveTo>
                  <a:pt x="0" y="0"/>
                </a:moveTo>
                <a:cubicBezTo>
                  <a:pt x="0" y="0"/>
                  <a:pt x="0" y="0"/>
                  <a:pt x="3688930" y="2134683"/>
                </a:cubicBezTo>
                <a:cubicBezTo>
                  <a:pt x="3955829" y="2287388"/>
                  <a:pt x="4133762" y="2532351"/>
                  <a:pt x="4210019" y="2805947"/>
                </a:cubicBezTo>
                <a:cubicBezTo>
                  <a:pt x="4232261" y="2891843"/>
                  <a:pt x="4244971" y="2980921"/>
                  <a:pt x="4248147" y="3069999"/>
                </a:cubicBezTo>
                <a:cubicBezTo>
                  <a:pt x="4251325" y="3190890"/>
                  <a:pt x="4235438" y="3314962"/>
                  <a:pt x="4197309" y="3432672"/>
                </a:cubicBezTo>
                <a:cubicBezTo>
                  <a:pt x="4177450" y="3497890"/>
                  <a:pt x="4151634" y="3561318"/>
                  <a:pt x="4120109" y="3622062"/>
                </a:cubicBezTo>
                <a:lnTo>
                  <a:pt x="4112399" y="3635375"/>
                </a:lnTo>
                <a:lnTo>
                  <a:pt x="0" y="3635375"/>
                </a:lnTo>
                <a:lnTo>
                  <a:pt x="0" y="3623553"/>
                </a:lnTo>
                <a:cubicBezTo>
                  <a:pt x="0" y="3623553"/>
                  <a:pt x="0" y="3623553"/>
                  <a:pt x="896019" y="3104994"/>
                </a:cubicBezTo>
                <a:cubicBezTo>
                  <a:pt x="896019" y="3104994"/>
                  <a:pt x="896019" y="3104994"/>
                  <a:pt x="0" y="2586434"/>
                </a:cubicBezTo>
                <a:cubicBezTo>
                  <a:pt x="0" y="2586434"/>
                  <a:pt x="0" y="2586434"/>
                  <a:pt x="0" y="0"/>
                </a:cubicBezTo>
                <a:close/>
              </a:path>
            </a:pathLst>
          </a:custGeom>
          <a:solidFill>
            <a:srgbClr val="27B1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3"/>
          <p:cNvSpPr/>
          <p:nvPr/>
        </p:nvSpPr>
        <p:spPr>
          <a:xfrm>
            <a:off x="7184151" y="634350"/>
            <a:ext cx="1959849" cy="2806348"/>
          </a:xfrm>
          <a:custGeom>
            <a:avLst/>
            <a:gdLst/>
            <a:ahLst/>
            <a:cxnLst/>
            <a:rect l="l" t="t" r="r" b="b"/>
            <a:pathLst>
              <a:path w="2613132" h="3741797" extrusionOk="0">
                <a:moveTo>
                  <a:pt x="2613132" y="0"/>
                </a:moveTo>
                <a:lnTo>
                  <a:pt x="2613132" y="1482383"/>
                </a:lnTo>
                <a:lnTo>
                  <a:pt x="2480582" y="1558999"/>
                </a:lnTo>
                <a:cubicBezTo>
                  <a:pt x="1938975" y="1872053"/>
                  <a:pt x="1938975" y="1872053"/>
                  <a:pt x="1938975" y="1872053"/>
                </a:cubicBezTo>
                <a:cubicBezTo>
                  <a:pt x="2168749" y="2004548"/>
                  <a:pt x="2355441" y="2112200"/>
                  <a:pt x="2507127" y="2199667"/>
                </a:cubicBezTo>
                <a:lnTo>
                  <a:pt x="2613132" y="2260793"/>
                </a:lnTo>
                <a:lnTo>
                  <a:pt x="2613132" y="3741797"/>
                </a:lnTo>
                <a:lnTo>
                  <a:pt x="2518746" y="3699509"/>
                </a:lnTo>
                <a:cubicBezTo>
                  <a:pt x="324746" y="2431617"/>
                  <a:pt x="324746" y="2431617"/>
                  <a:pt x="324746" y="2431617"/>
                </a:cubicBezTo>
                <a:cubicBezTo>
                  <a:pt x="176001" y="2345400"/>
                  <a:pt x="76273" y="2211848"/>
                  <a:pt x="28945" y="2061392"/>
                </a:cubicBezTo>
                <a:cubicBezTo>
                  <a:pt x="6971" y="1993771"/>
                  <a:pt x="-1480" y="1922769"/>
                  <a:pt x="210" y="1851767"/>
                </a:cubicBezTo>
                <a:cubicBezTo>
                  <a:pt x="1901" y="1801051"/>
                  <a:pt x="8662" y="1750335"/>
                  <a:pt x="23874" y="1699620"/>
                </a:cubicBezTo>
                <a:cubicBezTo>
                  <a:pt x="66132" y="1540710"/>
                  <a:pt x="169240" y="1400397"/>
                  <a:pt x="324746" y="1310799"/>
                </a:cubicBezTo>
                <a:cubicBezTo>
                  <a:pt x="2518746" y="44597"/>
                  <a:pt x="2518746" y="44597"/>
                  <a:pt x="2518746" y="44597"/>
                </a:cubicBezTo>
                <a:cubicBezTo>
                  <a:pt x="2547745" y="27797"/>
                  <a:pt x="2577487" y="13509"/>
                  <a:pt x="2607725" y="1663"/>
                </a:cubicBezTo>
                <a:close/>
              </a:path>
            </a:pathLst>
          </a:custGeom>
          <a:solidFill>
            <a:srgbClr val="27B1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3"/>
          <p:cNvSpPr/>
          <p:nvPr/>
        </p:nvSpPr>
        <p:spPr>
          <a:xfrm>
            <a:off x="6491288" y="2753536"/>
            <a:ext cx="1576390" cy="1686306"/>
          </a:xfrm>
          <a:custGeom>
            <a:avLst/>
            <a:gdLst/>
            <a:ahLst/>
            <a:cxnLst/>
            <a:rect l="l" t="t" r="r" b="b"/>
            <a:pathLst>
              <a:path w="1950" h="2085" extrusionOk="0">
                <a:moveTo>
                  <a:pt x="402" y="0"/>
                </a:moveTo>
                <a:cubicBezTo>
                  <a:pt x="281" y="0"/>
                  <a:pt x="162" y="64"/>
                  <a:pt x="97" y="177"/>
                </a:cubicBezTo>
                <a:cubicBezTo>
                  <a:pt x="0" y="345"/>
                  <a:pt x="57" y="560"/>
                  <a:pt x="226" y="657"/>
                </a:cubicBezTo>
                <a:cubicBezTo>
                  <a:pt x="894" y="1043"/>
                  <a:pt x="894" y="1043"/>
                  <a:pt x="894" y="1043"/>
                </a:cubicBezTo>
                <a:cubicBezTo>
                  <a:pt x="226" y="1428"/>
                  <a:pt x="226" y="1428"/>
                  <a:pt x="226" y="1428"/>
                </a:cubicBezTo>
                <a:cubicBezTo>
                  <a:pt x="57" y="1526"/>
                  <a:pt x="0" y="1740"/>
                  <a:pt x="97" y="1909"/>
                </a:cubicBezTo>
                <a:cubicBezTo>
                  <a:pt x="162" y="2022"/>
                  <a:pt x="280" y="2085"/>
                  <a:pt x="402" y="2085"/>
                </a:cubicBezTo>
                <a:cubicBezTo>
                  <a:pt x="462" y="2085"/>
                  <a:pt x="522" y="2070"/>
                  <a:pt x="578" y="2038"/>
                </a:cubicBezTo>
                <a:cubicBezTo>
                  <a:pt x="1773" y="1347"/>
                  <a:pt x="1773" y="1347"/>
                  <a:pt x="1773" y="1347"/>
                </a:cubicBezTo>
                <a:cubicBezTo>
                  <a:pt x="1853" y="1301"/>
                  <a:pt x="1908" y="1228"/>
                  <a:pt x="1933" y="1146"/>
                </a:cubicBezTo>
                <a:cubicBezTo>
                  <a:pt x="1945" y="1109"/>
                  <a:pt x="1950" y="1070"/>
                  <a:pt x="1949" y="1032"/>
                </a:cubicBezTo>
                <a:cubicBezTo>
                  <a:pt x="1948" y="1004"/>
                  <a:pt x="1944" y="976"/>
                  <a:pt x="1937" y="949"/>
                </a:cubicBezTo>
                <a:cubicBezTo>
                  <a:pt x="1913" y="863"/>
                  <a:pt x="1857" y="786"/>
                  <a:pt x="1773" y="738"/>
                </a:cubicBezTo>
                <a:cubicBezTo>
                  <a:pt x="578" y="48"/>
                  <a:pt x="578" y="48"/>
                  <a:pt x="578" y="48"/>
                </a:cubicBezTo>
                <a:cubicBezTo>
                  <a:pt x="522" y="16"/>
                  <a:pt x="462" y="0"/>
                  <a:pt x="402" y="0"/>
                </a:cubicBezTo>
              </a:path>
            </a:pathLst>
          </a:custGeom>
          <a:solidFill>
            <a:srgbClr val="27B1E3">
              <a:alpha val="4588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3"/>
          <p:cNvSpPr txBox="1">
            <a:spLocks noGrp="1"/>
          </p:cNvSpPr>
          <p:nvPr>
            <p:ph type="body" idx="1"/>
          </p:nvPr>
        </p:nvSpPr>
        <p:spPr>
          <a:xfrm>
            <a:off x="365750" y="634350"/>
            <a:ext cx="38274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28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600"/>
              <a:buNone/>
              <a:defRPr sz="1600">
                <a:solidFill>
                  <a:srgbClr val="5B5B5B"/>
                </a:solidFill>
              </a:defRPr>
            </a:lvl1pPr>
            <a:lvl2pPr marL="914400" lvl="1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2pPr>
            <a:lvl3pPr marL="1371600" lvl="2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3pPr>
            <a:lvl4pPr marL="1828800" lvl="3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4pPr>
            <a:lvl5pPr marL="2286000" lvl="4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5pPr>
            <a:lvl6pPr marL="2743200" lvl="5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6pPr>
            <a:lvl7pPr marL="3200400" lvl="6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7pPr>
            <a:lvl8pPr marL="3657600" lvl="7" indent="-342900" algn="l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8pPr>
            <a:lvl9pPr marL="4114800" lvl="8" indent="-342900" algn="l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800"/>
              <a:buChar char="•"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/>
          </p:nvPr>
        </p:nvSpPr>
        <p:spPr>
          <a:xfrm>
            <a:off x="365755" y="228600"/>
            <a:ext cx="39789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13"/>
          <p:cNvPicPr preferRelativeResize="0"/>
          <p:nvPr/>
        </p:nvPicPr>
        <p:blipFill rotWithShape="1">
          <a:blip r:embed="rId2">
            <a:alphaModFix/>
          </a:blip>
          <a:srcRect l="13584" b="9584"/>
          <a:stretch/>
        </p:blipFill>
        <p:spPr>
          <a:xfrm>
            <a:off x="4572000" y="3214250"/>
            <a:ext cx="1693648" cy="192925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3"/>
          <p:cNvSpPr/>
          <p:nvPr/>
        </p:nvSpPr>
        <p:spPr>
          <a:xfrm>
            <a:off x="8067676" y="228601"/>
            <a:ext cx="1077917" cy="1543491"/>
          </a:xfrm>
          <a:custGeom>
            <a:avLst/>
            <a:gdLst/>
            <a:ahLst/>
            <a:cxnLst/>
            <a:rect l="l" t="t" r="r" b="b"/>
            <a:pathLst>
              <a:path w="2613132" h="3741797" extrusionOk="0">
                <a:moveTo>
                  <a:pt x="2613132" y="0"/>
                </a:moveTo>
                <a:lnTo>
                  <a:pt x="2613132" y="1482383"/>
                </a:lnTo>
                <a:lnTo>
                  <a:pt x="2480582" y="1558999"/>
                </a:lnTo>
                <a:cubicBezTo>
                  <a:pt x="1938975" y="1872053"/>
                  <a:pt x="1938975" y="1872053"/>
                  <a:pt x="1938975" y="1872053"/>
                </a:cubicBezTo>
                <a:cubicBezTo>
                  <a:pt x="2168749" y="2004548"/>
                  <a:pt x="2355441" y="2112200"/>
                  <a:pt x="2507127" y="2199667"/>
                </a:cubicBezTo>
                <a:lnTo>
                  <a:pt x="2613132" y="2260793"/>
                </a:lnTo>
                <a:lnTo>
                  <a:pt x="2613132" y="3741797"/>
                </a:lnTo>
                <a:lnTo>
                  <a:pt x="2518746" y="3699509"/>
                </a:lnTo>
                <a:cubicBezTo>
                  <a:pt x="324746" y="2431617"/>
                  <a:pt x="324746" y="2431617"/>
                  <a:pt x="324746" y="2431617"/>
                </a:cubicBezTo>
                <a:cubicBezTo>
                  <a:pt x="176001" y="2345400"/>
                  <a:pt x="76273" y="2211848"/>
                  <a:pt x="28945" y="2061392"/>
                </a:cubicBezTo>
                <a:cubicBezTo>
                  <a:pt x="6971" y="1993771"/>
                  <a:pt x="-1480" y="1922769"/>
                  <a:pt x="210" y="1851767"/>
                </a:cubicBezTo>
                <a:cubicBezTo>
                  <a:pt x="1901" y="1801051"/>
                  <a:pt x="8662" y="1750335"/>
                  <a:pt x="23874" y="1699620"/>
                </a:cubicBezTo>
                <a:cubicBezTo>
                  <a:pt x="66132" y="1540710"/>
                  <a:pt x="169240" y="1400397"/>
                  <a:pt x="324746" y="1310799"/>
                </a:cubicBezTo>
                <a:cubicBezTo>
                  <a:pt x="2518746" y="44597"/>
                  <a:pt x="2518746" y="44597"/>
                  <a:pt x="2518746" y="44597"/>
                </a:cubicBezTo>
                <a:cubicBezTo>
                  <a:pt x="2547745" y="27797"/>
                  <a:pt x="2577487" y="13509"/>
                  <a:pt x="2607725" y="1663"/>
                </a:cubicBezTo>
                <a:close/>
              </a:path>
            </a:pathLst>
          </a:custGeom>
          <a:solidFill>
            <a:srgbClr val="27B1E3">
              <a:alpha val="117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body" idx="2"/>
          </p:nvPr>
        </p:nvSpPr>
        <p:spPr>
          <a:xfrm>
            <a:off x="4937760" y="1280150"/>
            <a:ext cx="3566400" cy="3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 i="0" u="none" strike="noStrike" cap="none">
                <a:solidFill>
                  <a:schemeClr val="lt1"/>
                </a:solidFill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 i="0" u="none" strike="noStrike" cap="none">
                <a:solidFill>
                  <a:schemeClr val="lt1"/>
                </a:solidFill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01">
  <p:cSld name="Data Cloud_1_1">
    <p:bg>
      <p:bgPr>
        <a:solidFill>
          <a:schemeClr val="accent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5"/>
          <p:cNvGrpSpPr/>
          <p:nvPr/>
        </p:nvGrpSpPr>
        <p:grpSpPr>
          <a:xfrm>
            <a:off x="-10" y="3770439"/>
            <a:ext cx="9143997" cy="1371564"/>
            <a:chOff x="-10" y="3735321"/>
            <a:chExt cx="9139427" cy="1408177"/>
          </a:xfrm>
        </p:grpSpPr>
        <p:pic>
          <p:nvPicPr>
            <p:cNvPr id="137" name="Google Shape;137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0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5"/>
            <p:cNvPicPr preferRelativeResize="0"/>
            <p:nvPr/>
          </p:nvPicPr>
          <p:blipFill rotWithShape="1">
            <a:blip r:embed="rId3">
              <a:alphaModFix/>
            </a:blip>
            <a:srcRect t="139" b="139"/>
            <a:stretch/>
          </p:blipFill>
          <p:spPr>
            <a:xfrm>
              <a:off x="304951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5"/>
            <p:cNvPicPr preferRelativeResize="0"/>
            <p:nvPr/>
          </p:nvPicPr>
          <p:blipFill rotWithShape="1">
            <a:blip r:embed="rId4">
              <a:alphaModFix/>
            </a:blip>
            <a:srcRect t="139" b="139"/>
            <a:stretch/>
          </p:blipFill>
          <p:spPr>
            <a:xfrm>
              <a:off x="609446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0" name="Google Shape;140;p15"/>
          <p:cNvGrpSpPr/>
          <p:nvPr/>
        </p:nvGrpSpPr>
        <p:grpSpPr>
          <a:xfrm>
            <a:off x="-10" y="3770439"/>
            <a:ext cx="9143997" cy="1371564"/>
            <a:chOff x="-10" y="3735321"/>
            <a:chExt cx="9139427" cy="1408177"/>
          </a:xfrm>
        </p:grpSpPr>
        <p:pic>
          <p:nvPicPr>
            <p:cNvPr id="141" name="Google Shape;141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0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5"/>
            <p:cNvPicPr preferRelativeResize="0"/>
            <p:nvPr/>
          </p:nvPicPr>
          <p:blipFill rotWithShape="1">
            <a:blip r:embed="rId3">
              <a:alphaModFix/>
            </a:blip>
            <a:srcRect t="139" b="139"/>
            <a:stretch/>
          </p:blipFill>
          <p:spPr>
            <a:xfrm>
              <a:off x="304951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5"/>
            <p:cNvPicPr preferRelativeResize="0"/>
            <p:nvPr/>
          </p:nvPicPr>
          <p:blipFill rotWithShape="1">
            <a:blip r:embed="rId4">
              <a:alphaModFix/>
            </a:blip>
            <a:srcRect t="139" b="139"/>
            <a:stretch/>
          </p:blipFill>
          <p:spPr>
            <a:xfrm>
              <a:off x="609446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4" name="Google Shape;144;p15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 idx="2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457200" y="548640"/>
            <a:ext cx="1828808" cy="418012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5"/>
          <p:cNvSpPr txBox="1">
            <a:spLocks noGrp="1"/>
          </p:cNvSpPr>
          <p:nvPr>
            <p:ph type="title" idx="3"/>
          </p:nvPr>
        </p:nvSpPr>
        <p:spPr>
          <a:xfrm>
            <a:off x="366600" y="1188725"/>
            <a:ext cx="74109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2pPr>
            <a:lvl3pPr lvl="2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3pPr>
            <a:lvl4pPr lvl="3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4pPr>
            <a:lvl5pPr lvl="4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5pPr>
            <a:lvl6pPr lvl="5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6pPr>
            <a:lvl7pPr lvl="6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7pPr>
            <a:lvl8pPr lvl="7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8pPr>
            <a:lvl9pPr lvl="8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02">
  <p:cSld name="Data Cloud_1_1_3_2">
    <p:bg>
      <p:bgPr>
        <a:solidFill>
          <a:schemeClr val="accen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6"/>
          <p:cNvGrpSpPr/>
          <p:nvPr/>
        </p:nvGrpSpPr>
        <p:grpSpPr>
          <a:xfrm>
            <a:off x="-2" y="2914850"/>
            <a:ext cx="9143627" cy="2228425"/>
            <a:chOff x="-834856" y="2711517"/>
            <a:chExt cx="9978858" cy="2431981"/>
          </a:xfrm>
        </p:grpSpPr>
        <p:pic>
          <p:nvPicPr>
            <p:cNvPr id="151" name="Google Shape;151;p16"/>
            <p:cNvPicPr preferRelativeResize="0"/>
            <p:nvPr/>
          </p:nvPicPr>
          <p:blipFill rotWithShape="1">
            <a:blip r:embed="rId2">
              <a:alphaModFix amt="85000"/>
            </a:blip>
            <a:srcRect l="45992" t="24707" b="30782"/>
            <a:stretch/>
          </p:blipFill>
          <p:spPr>
            <a:xfrm>
              <a:off x="-834856" y="2711517"/>
              <a:ext cx="3540541" cy="24319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6"/>
            <p:cNvPicPr preferRelativeResize="0"/>
            <p:nvPr/>
          </p:nvPicPr>
          <p:blipFill rotWithShape="1">
            <a:blip r:embed="rId3">
              <a:alphaModFix amt="85000"/>
            </a:blip>
            <a:srcRect t="25271" r="1931" b="30786"/>
            <a:stretch/>
          </p:blipFill>
          <p:spPr>
            <a:xfrm>
              <a:off x="2715550" y="2742300"/>
              <a:ext cx="6428452" cy="24011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16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366600" y="1188725"/>
            <a:ext cx="74034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1pPr>
            <a:lvl2pPr lvl="1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2pPr>
            <a:lvl3pPr lvl="2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3pPr>
            <a:lvl4pPr lvl="3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4pPr>
            <a:lvl5pPr lvl="4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5pPr>
            <a:lvl6pPr lvl="5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6pPr>
            <a:lvl7pPr lvl="6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7pPr>
            <a:lvl8pPr lvl="7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8pPr>
            <a:lvl9pPr lvl="8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 idx="2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 idx="3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457200" y="548640"/>
            <a:ext cx="1828808" cy="418012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03">
  <p:cSld name="Data Cloud_1_1_3_1">
    <p:bg>
      <p:bgPr>
        <a:solidFill>
          <a:schemeClr val="accen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7"/>
          <p:cNvGrpSpPr/>
          <p:nvPr/>
        </p:nvGrpSpPr>
        <p:grpSpPr>
          <a:xfrm rot="-5400000">
            <a:off x="5223451" y="1196298"/>
            <a:ext cx="5164226" cy="2747927"/>
            <a:chOff x="1155183" y="3814094"/>
            <a:chExt cx="3118306" cy="1659276"/>
          </a:xfrm>
        </p:grpSpPr>
        <p:pic>
          <p:nvPicPr>
            <p:cNvPr id="160" name="Google Shape;160;p17"/>
            <p:cNvPicPr preferRelativeResize="0"/>
            <p:nvPr/>
          </p:nvPicPr>
          <p:blipFill rotWithShape="1">
            <a:blip r:embed="rId2">
              <a:alphaModFix/>
            </a:blip>
            <a:srcRect l="37919" t="24705" b="10228"/>
            <a:stretch/>
          </p:blipFill>
          <p:spPr>
            <a:xfrm>
              <a:off x="1155183" y="3814094"/>
              <a:ext cx="1891297" cy="16521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17"/>
            <p:cNvPicPr preferRelativeResize="0"/>
            <p:nvPr/>
          </p:nvPicPr>
          <p:blipFill rotWithShape="1">
            <a:blip r:embed="rId3">
              <a:alphaModFix/>
            </a:blip>
            <a:srcRect t="25270" r="59873" b="9950"/>
            <a:stretch/>
          </p:blipFill>
          <p:spPr>
            <a:xfrm>
              <a:off x="3051053" y="3828390"/>
              <a:ext cx="1222436" cy="16449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7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366600" y="1188725"/>
            <a:ext cx="74088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1pPr>
            <a:lvl2pPr lvl="1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2pPr>
            <a:lvl3pPr lvl="2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3pPr>
            <a:lvl4pPr lvl="3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4pPr>
            <a:lvl5pPr lvl="4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5pPr>
            <a:lvl6pPr lvl="5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6pPr>
            <a:lvl7pPr lvl="6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7pPr>
            <a:lvl8pPr lvl="7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8pPr>
            <a:lvl9pPr lvl="8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 idx="2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title" idx="3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457200" y="548640"/>
            <a:ext cx="1828808" cy="418012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04">
  <p:cSld name="Data Cloud_1_1_2">
    <p:bg>
      <p:bgPr>
        <a:solidFill>
          <a:schemeClr val="accen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8"/>
          <p:cNvSpPr txBox="1">
            <a:spLocks noGrp="1"/>
          </p:cNvSpPr>
          <p:nvPr>
            <p:ph type="title"/>
          </p:nvPr>
        </p:nvSpPr>
        <p:spPr>
          <a:xfrm>
            <a:off x="366600" y="1188725"/>
            <a:ext cx="74088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 Black"/>
              <a:buNone/>
              <a:defRPr sz="1800" b="0"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title" idx="2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 idx="3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457200" y="548640"/>
            <a:ext cx="1828808" cy="418012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w/ Customer Logo">
  <p:cSld name="Data Cloud_1_1_1">
    <p:bg>
      <p:bgPr>
        <a:solidFill>
          <a:schemeClr val="accen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9"/>
          <p:cNvGrpSpPr/>
          <p:nvPr/>
        </p:nvGrpSpPr>
        <p:grpSpPr>
          <a:xfrm rot="-5400000">
            <a:off x="3113903" y="1996926"/>
            <a:ext cx="5157146" cy="1163295"/>
            <a:chOff x="49487" y="3735321"/>
            <a:chExt cx="6094477" cy="1408177"/>
          </a:xfrm>
        </p:grpSpPr>
        <p:pic>
          <p:nvPicPr>
            <p:cNvPr id="175" name="Google Shape;175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9487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19"/>
            <p:cNvPicPr preferRelativeResize="0"/>
            <p:nvPr/>
          </p:nvPicPr>
          <p:blipFill rotWithShape="1">
            <a:blip r:embed="rId3">
              <a:alphaModFix/>
            </a:blip>
            <a:srcRect t="139" b="139"/>
            <a:stretch/>
          </p:blipFill>
          <p:spPr>
            <a:xfrm>
              <a:off x="3099012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7" name="Google Shape;177;p19"/>
          <p:cNvGrpSpPr/>
          <p:nvPr/>
        </p:nvGrpSpPr>
        <p:grpSpPr>
          <a:xfrm rot="-5400000">
            <a:off x="3113903" y="1996926"/>
            <a:ext cx="5157146" cy="1163295"/>
            <a:chOff x="49487" y="3735321"/>
            <a:chExt cx="6094477" cy="1408177"/>
          </a:xfrm>
        </p:grpSpPr>
        <p:pic>
          <p:nvPicPr>
            <p:cNvPr id="178" name="Google Shape;178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9487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19"/>
            <p:cNvPicPr preferRelativeResize="0"/>
            <p:nvPr/>
          </p:nvPicPr>
          <p:blipFill rotWithShape="1">
            <a:blip r:embed="rId3">
              <a:alphaModFix/>
            </a:blip>
            <a:srcRect t="139" b="139"/>
            <a:stretch/>
          </p:blipFill>
          <p:spPr>
            <a:xfrm>
              <a:off x="3099012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0" name="Google Shape;180;p19"/>
          <p:cNvSpPr txBox="1">
            <a:spLocks noGrp="1"/>
          </p:cNvSpPr>
          <p:nvPr>
            <p:ph type="sldNum" idx="12"/>
          </p:nvPr>
        </p:nvSpPr>
        <p:spPr>
          <a:xfrm>
            <a:off x="8229600" y="4864608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366600" y="1188725"/>
            <a:ext cx="57309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/>
            </a:lvl1pPr>
            <a:lvl2pPr lvl="1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title" idx="2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 idx="3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6097525" y="0"/>
            <a:ext cx="3046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457200" y="548640"/>
            <a:ext cx="1828808" cy="418012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Blue 01 (No Graphics)">
  <p:cSld name="Quote - Violet_1_1">
    <p:bg>
      <p:bgPr>
        <a:solidFill>
          <a:schemeClr val="dk2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>
            <a:spLocks noGrp="1"/>
          </p:cNvSpPr>
          <p:nvPr>
            <p:ph type="body" idx="1"/>
          </p:nvPr>
        </p:nvSpPr>
        <p:spPr>
          <a:xfrm>
            <a:off x="365760" y="1214450"/>
            <a:ext cx="7484400" cy="27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74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74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Blue 02">
  <p:cSld name="Quote - Violet_1_1_2_1">
    <p:bg>
      <p:bgPr>
        <a:solidFill>
          <a:schemeClr val="dk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1"/>
          <p:cNvPicPr preferRelativeResize="0"/>
          <p:nvPr/>
        </p:nvPicPr>
        <p:blipFill rotWithShape="1">
          <a:blip r:embed="rId2">
            <a:alphaModFix amt="27000"/>
          </a:blip>
          <a:srcRect l="21476"/>
          <a:stretch/>
        </p:blipFill>
        <p:spPr>
          <a:xfrm flipH="1">
            <a:off x="7048002" y="1780300"/>
            <a:ext cx="2095998" cy="290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 rotWithShape="1">
          <a:blip r:embed="rId3">
            <a:alphaModFix/>
          </a:blip>
          <a:srcRect l="20792" t="10992"/>
          <a:stretch/>
        </p:blipFill>
        <p:spPr>
          <a:xfrm>
            <a:off x="0" y="0"/>
            <a:ext cx="1320175" cy="1615227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 txBox="1">
            <a:spLocks noGrp="1"/>
          </p:cNvSpPr>
          <p:nvPr>
            <p:ph type="body" idx="1"/>
          </p:nvPr>
        </p:nvSpPr>
        <p:spPr>
          <a:xfrm>
            <a:off x="365760" y="1214450"/>
            <a:ext cx="7484400" cy="27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74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74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Blue 03">
  <p:cSld name="Quote - Violet_1_1_2_1_1">
    <p:bg>
      <p:bgPr>
        <a:solidFill>
          <a:schemeClr val="dk2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22"/>
          <p:cNvGrpSpPr/>
          <p:nvPr/>
        </p:nvGrpSpPr>
        <p:grpSpPr>
          <a:xfrm>
            <a:off x="-10" y="3770439"/>
            <a:ext cx="9143997" cy="1371564"/>
            <a:chOff x="-10" y="3735321"/>
            <a:chExt cx="9139427" cy="1408177"/>
          </a:xfrm>
        </p:grpSpPr>
        <p:pic>
          <p:nvPicPr>
            <p:cNvPr id="199" name="Google Shape;199;p22"/>
            <p:cNvPicPr preferRelativeResize="0"/>
            <p:nvPr/>
          </p:nvPicPr>
          <p:blipFill>
            <a:blip r:embed="rId2">
              <a:alphaModFix amt="72000"/>
            </a:blip>
            <a:stretch>
              <a:fillRect/>
            </a:stretch>
          </p:blipFill>
          <p:spPr>
            <a:xfrm>
              <a:off x="-10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22"/>
            <p:cNvPicPr preferRelativeResize="0"/>
            <p:nvPr/>
          </p:nvPicPr>
          <p:blipFill rotWithShape="1">
            <a:blip r:embed="rId3">
              <a:alphaModFix amt="72000"/>
            </a:blip>
            <a:srcRect t="139" b="139"/>
            <a:stretch/>
          </p:blipFill>
          <p:spPr>
            <a:xfrm>
              <a:off x="304951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22"/>
            <p:cNvPicPr preferRelativeResize="0"/>
            <p:nvPr/>
          </p:nvPicPr>
          <p:blipFill rotWithShape="1">
            <a:blip r:embed="rId4">
              <a:alphaModFix amt="72000"/>
            </a:blip>
            <a:srcRect t="139" b="139"/>
            <a:stretch/>
          </p:blipFill>
          <p:spPr>
            <a:xfrm>
              <a:off x="609446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p22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2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2"/>
          <p:cNvSpPr txBox="1">
            <a:spLocks noGrp="1"/>
          </p:cNvSpPr>
          <p:nvPr>
            <p:ph type="body" idx="1"/>
          </p:nvPr>
        </p:nvSpPr>
        <p:spPr>
          <a:xfrm>
            <a:off x="365760" y="1214450"/>
            <a:ext cx="7484400" cy="27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74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74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Blue 04">
  <p:cSld name="Quote - Violet_1_1_2_1_1_1">
    <p:bg>
      <p:bgPr>
        <a:solidFill>
          <a:schemeClr val="dk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" name="Google Shape;208;p23"/>
          <p:cNvGrpSpPr/>
          <p:nvPr/>
        </p:nvGrpSpPr>
        <p:grpSpPr>
          <a:xfrm>
            <a:off x="4" y="1803975"/>
            <a:ext cx="9143996" cy="3339526"/>
            <a:chOff x="4" y="1803975"/>
            <a:chExt cx="9143996" cy="3339526"/>
          </a:xfrm>
        </p:grpSpPr>
        <p:pic>
          <p:nvPicPr>
            <p:cNvPr id="209" name="Google Shape;209;p23"/>
            <p:cNvPicPr preferRelativeResize="0"/>
            <p:nvPr/>
          </p:nvPicPr>
          <p:blipFill rotWithShape="1">
            <a:blip r:embed="rId2">
              <a:alphaModFix amt="57000"/>
            </a:blip>
            <a:srcRect l="32605" b="34253"/>
            <a:stretch/>
          </p:blipFill>
          <p:spPr>
            <a:xfrm flipH="1">
              <a:off x="5036874" y="1804050"/>
              <a:ext cx="4107126" cy="33394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3"/>
            <p:cNvPicPr preferRelativeResize="0"/>
            <p:nvPr/>
          </p:nvPicPr>
          <p:blipFill rotWithShape="1">
            <a:blip r:embed="rId3">
              <a:alphaModFix amt="57000"/>
            </a:blip>
            <a:srcRect r="17498" b="34258"/>
            <a:stretch/>
          </p:blipFill>
          <p:spPr>
            <a:xfrm flipH="1">
              <a:off x="4" y="1803975"/>
              <a:ext cx="5027748" cy="33394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365760" y="1214450"/>
            <a:ext cx="7484400" cy="27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74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74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 w/ Dotted Lines 01">
  <p:cSld name="Multi-use layout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3" y="3761952"/>
            <a:ext cx="9143997" cy="1371564"/>
            <a:chOff x="-10" y="3735321"/>
            <a:chExt cx="9139427" cy="1408177"/>
          </a:xfrm>
        </p:grpSpPr>
        <p:pic>
          <p:nvPicPr>
            <p:cNvPr id="27" name="Google Shape;27;p4"/>
            <p:cNvPicPr preferRelativeResize="0"/>
            <p:nvPr/>
          </p:nvPicPr>
          <p:blipFill rotWithShape="1">
            <a:blip r:embed="rId2">
              <a:alphaModFix amt="29000"/>
            </a:blip>
            <a:srcRect t="139" b="139"/>
            <a:stretch/>
          </p:blipFill>
          <p:spPr>
            <a:xfrm>
              <a:off x="-10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4"/>
            <p:cNvPicPr preferRelativeResize="0"/>
            <p:nvPr/>
          </p:nvPicPr>
          <p:blipFill rotWithShape="1">
            <a:blip r:embed="rId3">
              <a:alphaModFix amt="29000"/>
            </a:blip>
            <a:srcRect t="139" b="139"/>
            <a:stretch/>
          </p:blipFill>
          <p:spPr>
            <a:xfrm>
              <a:off x="304951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4"/>
            <p:cNvPicPr preferRelativeResize="0"/>
            <p:nvPr/>
          </p:nvPicPr>
          <p:blipFill rotWithShape="1">
            <a:blip r:embed="rId4">
              <a:alphaModFix amt="29000"/>
            </a:blip>
            <a:srcRect t="139" b="139"/>
            <a:stretch/>
          </p:blipFill>
          <p:spPr>
            <a:xfrm>
              <a:off x="609446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367897" y="228600"/>
            <a:ext cx="8344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/>
          <p:nvPr/>
        </p:nvSpPr>
        <p:spPr>
          <a:xfrm>
            <a:off x="2883200" y="1953900"/>
            <a:ext cx="266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Blue 05">
  <p:cSld name="Quote - Violet_1_1_2_1_1_1_1">
    <p:bg>
      <p:bgPr>
        <a:solidFill>
          <a:schemeClr val="dk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5" name="Google Shape;215;p24"/>
          <p:cNvGrpSpPr/>
          <p:nvPr/>
        </p:nvGrpSpPr>
        <p:grpSpPr>
          <a:xfrm rot="-5400000">
            <a:off x="5223451" y="1196298"/>
            <a:ext cx="5164226" cy="2747927"/>
            <a:chOff x="1155183" y="3814094"/>
            <a:chExt cx="3118306" cy="1659276"/>
          </a:xfrm>
        </p:grpSpPr>
        <p:pic>
          <p:nvPicPr>
            <p:cNvPr id="216" name="Google Shape;216;p24"/>
            <p:cNvPicPr preferRelativeResize="0"/>
            <p:nvPr/>
          </p:nvPicPr>
          <p:blipFill rotWithShape="1">
            <a:blip r:embed="rId2">
              <a:alphaModFix amt="58000"/>
            </a:blip>
            <a:srcRect l="37919" t="24705" b="10228"/>
            <a:stretch/>
          </p:blipFill>
          <p:spPr>
            <a:xfrm>
              <a:off x="1155183" y="3814094"/>
              <a:ext cx="1891297" cy="16521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4"/>
            <p:cNvPicPr preferRelativeResize="0"/>
            <p:nvPr/>
          </p:nvPicPr>
          <p:blipFill rotWithShape="1">
            <a:blip r:embed="rId3">
              <a:alphaModFix amt="58000"/>
            </a:blip>
            <a:srcRect t="25270" r="59873" b="9950"/>
            <a:stretch/>
          </p:blipFill>
          <p:spPr>
            <a:xfrm>
              <a:off x="3051053" y="3828390"/>
              <a:ext cx="1222436" cy="16449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8" name="Google Shape;218;p24"/>
          <p:cNvSpPr txBox="1">
            <a:spLocks noGrp="1"/>
          </p:cNvSpPr>
          <p:nvPr>
            <p:ph type="body" idx="1"/>
          </p:nvPr>
        </p:nvSpPr>
        <p:spPr>
          <a:xfrm>
            <a:off x="365760" y="1214450"/>
            <a:ext cx="7484400" cy="27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74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7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74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Dark Blue">
  <p:cSld name="Quote - Violet_1_1_1">
    <p:bg>
      <p:bgPr>
        <a:solidFill>
          <a:schemeClr val="dk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>
            <a:spLocks noGrp="1"/>
          </p:cNvSpPr>
          <p:nvPr>
            <p:ph type="body" idx="1"/>
          </p:nvPr>
        </p:nvSpPr>
        <p:spPr>
          <a:xfrm>
            <a:off x="365750" y="1331975"/>
            <a:ext cx="7484400" cy="25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 b="1" cap="none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5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4" name="Google Shape;224;p25"/>
          <p:cNvGrpSpPr/>
          <p:nvPr/>
        </p:nvGrpSpPr>
        <p:grpSpPr>
          <a:xfrm>
            <a:off x="457209" y="474129"/>
            <a:ext cx="1177786" cy="857849"/>
            <a:chOff x="865451" y="2114550"/>
            <a:chExt cx="3399093" cy="2475755"/>
          </a:xfrm>
        </p:grpSpPr>
        <p:sp>
          <p:nvSpPr>
            <p:cNvPr id="225" name="Google Shape;225;p25"/>
            <p:cNvSpPr/>
            <p:nvPr/>
          </p:nvSpPr>
          <p:spPr>
            <a:xfrm>
              <a:off x="865451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2693163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" name="Google Shape;227;p25"/>
          <p:cNvSpPr txBox="1">
            <a:spLocks noGrp="1"/>
          </p:cNvSpPr>
          <p:nvPr>
            <p:ph type="subTitle" idx="2"/>
          </p:nvPr>
        </p:nvSpPr>
        <p:spPr>
          <a:xfrm>
            <a:off x="365755" y="4023360"/>
            <a:ext cx="42063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1">
                <a:solidFill>
                  <a:srgbClr val="FFFFFF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White">
  <p:cSld name="Quote - Violet_1_1_1_3">
    <p:bg>
      <p:bgPr>
        <a:solidFill>
          <a:schemeClr val="l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365750" y="1331975"/>
            <a:ext cx="7484400" cy="25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1" cap="none">
                <a:solidFill>
                  <a:schemeClr val="dk1"/>
                </a:solidFill>
              </a:defRPr>
            </a:lvl1pPr>
            <a:lvl2pPr marL="914400" lvl="1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marL="1828800" lvl="3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marL="2286000" lvl="4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6pPr>
            <a:lvl7pPr marL="3200400" lvl="6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7pPr>
            <a:lvl8pPr marL="3657600" lvl="7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8pPr>
            <a:lvl9pPr marL="4114800" lvl="8" indent="-3429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30" name="Google Shape;230;p26"/>
          <p:cNvGrpSpPr/>
          <p:nvPr/>
        </p:nvGrpSpPr>
        <p:grpSpPr>
          <a:xfrm>
            <a:off x="457209" y="474129"/>
            <a:ext cx="1177786" cy="857849"/>
            <a:chOff x="865451" y="2114550"/>
            <a:chExt cx="3399093" cy="2475755"/>
          </a:xfrm>
        </p:grpSpPr>
        <p:sp>
          <p:nvSpPr>
            <p:cNvPr id="231" name="Google Shape;231;p26"/>
            <p:cNvSpPr/>
            <p:nvPr/>
          </p:nvSpPr>
          <p:spPr>
            <a:xfrm>
              <a:off x="865451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2693163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26"/>
          <p:cNvSpPr txBox="1">
            <a:spLocks noGrp="1"/>
          </p:cNvSpPr>
          <p:nvPr>
            <p:ph type="subTitle" idx="2"/>
          </p:nvPr>
        </p:nvSpPr>
        <p:spPr>
          <a:xfrm>
            <a:off x="365755" y="4023360"/>
            <a:ext cx="42063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600"/>
              <a:buNone/>
              <a:defRPr sz="1600" b="1"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 b="1"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 b="1"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6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Dark Blue w/ Photo">
  <p:cSld name="Quote - Violet_1_1_1_2">
    <p:bg>
      <p:bgPr>
        <a:solidFill>
          <a:schemeClr val="dk2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>
            <a:spLocks noGrp="1"/>
          </p:cNvSpPr>
          <p:nvPr>
            <p:ph type="body" idx="1"/>
          </p:nvPr>
        </p:nvSpPr>
        <p:spPr>
          <a:xfrm>
            <a:off x="365750" y="1331975"/>
            <a:ext cx="6076500" cy="25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 b="1" cap="none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7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2" name="Google Shape;242;p27"/>
          <p:cNvGrpSpPr/>
          <p:nvPr/>
        </p:nvGrpSpPr>
        <p:grpSpPr>
          <a:xfrm>
            <a:off x="457209" y="474129"/>
            <a:ext cx="1177786" cy="857849"/>
            <a:chOff x="865451" y="2114550"/>
            <a:chExt cx="3399093" cy="2475755"/>
          </a:xfrm>
        </p:grpSpPr>
        <p:sp>
          <p:nvSpPr>
            <p:cNvPr id="243" name="Google Shape;243;p27"/>
            <p:cNvSpPr/>
            <p:nvPr/>
          </p:nvSpPr>
          <p:spPr>
            <a:xfrm>
              <a:off x="865451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2693163" y="2114550"/>
              <a:ext cx="1571381" cy="2475755"/>
            </a:xfrm>
            <a:custGeom>
              <a:avLst/>
              <a:gdLst/>
              <a:ahLst/>
              <a:cxnLst/>
              <a:rect l="l" t="t" r="r" b="b"/>
              <a:pathLst>
                <a:path w="3654375" h="5757569" extrusionOk="0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5" name="Google Shape;245;p27"/>
          <p:cNvSpPr txBox="1">
            <a:spLocks noGrp="1"/>
          </p:cNvSpPr>
          <p:nvPr>
            <p:ph type="subTitle" idx="2"/>
          </p:nvPr>
        </p:nvSpPr>
        <p:spPr>
          <a:xfrm>
            <a:off x="3017525" y="3999997"/>
            <a:ext cx="42063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1">
                <a:solidFill>
                  <a:srgbClr val="FFFFFF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1">
                <a:solidFill>
                  <a:srgbClr val="FFFFFF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CUSTOM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/>
          <p:nvPr/>
        </p:nvSpPr>
        <p:spPr>
          <a:xfrm>
            <a:off x="0" y="1120200"/>
            <a:ext cx="9144000" cy="4023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366550" y="228600"/>
            <a:ext cx="8320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8"/>
          <p:cNvSpPr/>
          <p:nvPr/>
        </p:nvSpPr>
        <p:spPr>
          <a:xfrm>
            <a:off x="660652" y="4866916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8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8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8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01">
  <p:cSld name="Thank You">
    <p:bg>
      <p:bgPr>
        <a:solidFill>
          <a:schemeClr val="accen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/>
          <p:nvPr/>
        </p:nvSpPr>
        <p:spPr>
          <a:xfrm>
            <a:off x="457200" y="4444162"/>
            <a:ext cx="1444930" cy="330450"/>
          </a:xfrm>
          <a:custGeom>
            <a:avLst/>
            <a:gdLst/>
            <a:ahLst/>
            <a:cxnLst/>
            <a:rect l="l" t="t" r="r" b="b"/>
            <a:pathLst>
              <a:path w="10771" h="2451" extrusionOk="0">
                <a:moveTo>
                  <a:pt x="10625" y="726"/>
                </a:moveTo>
                <a:lnTo>
                  <a:pt x="10597" y="726"/>
                </a:lnTo>
                <a:lnTo>
                  <a:pt x="10597" y="761"/>
                </a:lnTo>
                <a:lnTo>
                  <a:pt x="10625" y="761"/>
                </a:lnTo>
                <a:cubicBezTo>
                  <a:pt x="10638" y="761"/>
                  <a:pt x="10646" y="756"/>
                  <a:pt x="10646" y="744"/>
                </a:cubicBezTo>
                <a:cubicBezTo>
                  <a:pt x="10646" y="731"/>
                  <a:pt x="10639" y="726"/>
                  <a:pt x="10625" y="726"/>
                </a:cubicBezTo>
                <a:close/>
                <a:moveTo>
                  <a:pt x="10562" y="693"/>
                </a:moveTo>
                <a:lnTo>
                  <a:pt x="10625" y="693"/>
                </a:lnTo>
                <a:cubicBezTo>
                  <a:pt x="10660" y="693"/>
                  <a:pt x="10683" y="712"/>
                  <a:pt x="10683" y="742"/>
                </a:cubicBezTo>
                <a:cubicBezTo>
                  <a:pt x="10683" y="760"/>
                  <a:pt x="10675" y="774"/>
                  <a:pt x="10660" y="783"/>
                </a:cubicBezTo>
                <a:lnTo>
                  <a:pt x="10685" y="820"/>
                </a:lnTo>
                <a:lnTo>
                  <a:pt x="10685" y="827"/>
                </a:lnTo>
                <a:lnTo>
                  <a:pt x="10648" y="827"/>
                </a:lnTo>
                <a:lnTo>
                  <a:pt x="10623" y="791"/>
                </a:lnTo>
                <a:lnTo>
                  <a:pt x="10595" y="791"/>
                </a:lnTo>
                <a:lnTo>
                  <a:pt x="10595" y="827"/>
                </a:lnTo>
                <a:lnTo>
                  <a:pt x="10560" y="827"/>
                </a:lnTo>
                <a:lnTo>
                  <a:pt x="10560" y="693"/>
                </a:lnTo>
                <a:lnTo>
                  <a:pt x="10562" y="693"/>
                </a:lnTo>
                <a:close/>
                <a:moveTo>
                  <a:pt x="10742" y="761"/>
                </a:moveTo>
                <a:cubicBezTo>
                  <a:pt x="10742" y="691"/>
                  <a:pt x="10694" y="636"/>
                  <a:pt x="10622" y="636"/>
                </a:cubicBezTo>
                <a:cubicBezTo>
                  <a:pt x="10551" y="636"/>
                  <a:pt x="10504" y="687"/>
                  <a:pt x="10504" y="761"/>
                </a:cubicBezTo>
                <a:cubicBezTo>
                  <a:pt x="10504" y="832"/>
                  <a:pt x="10551" y="887"/>
                  <a:pt x="10622" y="887"/>
                </a:cubicBezTo>
                <a:cubicBezTo>
                  <a:pt x="10694" y="888"/>
                  <a:pt x="10742" y="834"/>
                  <a:pt x="10742" y="761"/>
                </a:cubicBezTo>
                <a:close/>
                <a:moveTo>
                  <a:pt x="10770" y="761"/>
                </a:moveTo>
                <a:cubicBezTo>
                  <a:pt x="10770" y="846"/>
                  <a:pt x="10713" y="915"/>
                  <a:pt x="10620" y="915"/>
                </a:cubicBezTo>
                <a:cubicBezTo>
                  <a:pt x="10527" y="915"/>
                  <a:pt x="10472" y="844"/>
                  <a:pt x="10472" y="761"/>
                </a:cubicBezTo>
                <a:cubicBezTo>
                  <a:pt x="10472" y="677"/>
                  <a:pt x="10527" y="608"/>
                  <a:pt x="10620" y="608"/>
                </a:cubicBezTo>
                <a:cubicBezTo>
                  <a:pt x="10715" y="608"/>
                  <a:pt x="10770" y="679"/>
                  <a:pt x="10770" y="761"/>
                </a:cubicBezTo>
                <a:close/>
                <a:moveTo>
                  <a:pt x="2384" y="1061"/>
                </a:moveTo>
                <a:lnTo>
                  <a:pt x="2095" y="1228"/>
                </a:lnTo>
                <a:lnTo>
                  <a:pt x="2384" y="1395"/>
                </a:lnTo>
                <a:cubicBezTo>
                  <a:pt x="2457" y="1437"/>
                  <a:pt x="2483" y="1530"/>
                  <a:pt x="2441" y="1603"/>
                </a:cubicBezTo>
                <a:cubicBezTo>
                  <a:pt x="2398" y="1675"/>
                  <a:pt x="2305" y="1700"/>
                  <a:pt x="2233" y="1659"/>
                </a:cubicBezTo>
                <a:lnTo>
                  <a:pt x="1717" y="1361"/>
                </a:lnTo>
                <a:cubicBezTo>
                  <a:pt x="1681" y="1342"/>
                  <a:pt x="1658" y="1310"/>
                  <a:pt x="1648" y="1275"/>
                </a:cubicBezTo>
                <a:cubicBezTo>
                  <a:pt x="1642" y="1259"/>
                  <a:pt x="1641" y="1242"/>
                  <a:pt x="1641" y="1227"/>
                </a:cubicBezTo>
                <a:cubicBezTo>
                  <a:pt x="1641" y="1214"/>
                  <a:pt x="1642" y="1202"/>
                  <a:pt x="1646" y="1191"/>
                </a:cubicBezTo>
                <a:cubicBezTo>
                  <a:pt x="1657" y="1154"/>
                  <a:pt x="1681" y="1121"/>
                  <a:pt x="1717" y="1100"/>
                </a:cubicBezTo>
                <a:lnTo>
                  <a:pt x="2233" y="802"/>
                </a:lnTo>
                <a:cubicBezTo>
                  <a:pt x="2305" y="760"/>
                  <a:pt x="2398" y="784"/>
                  <a:pt x="2441" y="858"/>
                </a:cubicBezTo>
                <a:cubicBezTo>
                  <a:pt x="2483" y="925"/>
                  <a:pt x="2457" y="1019"/>
                  <a:pt x="2384" y="1061"/>
                </a:cubicBezTo>
                <a:close/>
                <a:moveTo>
                  <a:pt x="2111" y="1869"/>
                </a:moveTo>
                <a:lnTo>
                  <a:pt x="1595" y="1571"/>
                </a:lnTo>
                <a:cubicBezTo>
                  <a:pt x="1567" y="1555"/>
                  <a:pt x="1537" y="1548"/>
                  <a:pt x="1507" y="1552"/>
                </a:cubicBezTo>
                <a:cubicBezTo>
                  <a:pt x="1428" y="1557"/>
                  <a:pt x="1366" y="1624"/>
                  <a:pt x="1366" y="1703"/>
                </a:cubicBezTo>
                <a:lnTo>
                  <a:pt x="1366" y="2299"/>
                </a:lnTo>
                <a:cubicBezTo>
                  <a:pt x="1366" y="2383"/>
                  <a:pt x="1435" y="2450"/>
                  <a:pt x="1517" y="2450"/>
                </a:cubicBezTo>
                <a:cubicBezTo>
                  <a:pt x="1602" y="2450"/>
                  <a:pt x="1669" y="2382"/>
                  <a:pt x="1669" y="2299"/>
                </a:cubicBezTo>
                <a:lnTo>
                  <a:pt x="1669" y="1964"/>
                </a:lnTo>
                <a:lnTo>
                  <a:pt x="1958" y="2131"/>
                </a:lnTo>
                <a:cubicBezTo>
                  <a:pt x="2030" y="2174"/>
                  <a:pt x="2124" y="2149"/>
                  <a:pt x="2166" y="2077"/>
                </a:cubicBezTo>
                <a:cubicBezTo>
                  <a:pt x="2208" y="2005"/>
                  <a:pt x="2183" y="1911"/>
                  <a:pt x="2111" y="1869"/>
                </a:cubicBezTo>
                <a:close/>
                <a:moveTo>
                  <a:pt x="1514" y="1284"/>
                </a:moveTo>
                <a:lnTo>
                  <a:pt x="1299" y="1499"/>
                </a:lnTo>
                <a:cubicBezTo>
                  <a:pt x="1294" y="1506"/>
                  <a:pt x="1281" y="1511"/>
                  <a:pt x="1272" y="1511"/>
                </a:cubicBezTo>
                <a:lnTo>
                  <a:pt x="1257" y="1511"/>
                </a:lnTo>
                <a:lnTo>
                  <a:pt x="1225" y="1511"/>
                </a:lnTo>
                <a:lnTo>
                  <a:pt x="1209" y="1511"/>
                </a:lnTo>
                <a:cubicBezTo>
                  <a:pt x="1200" y="1511"/>
                  <a:pt x="1188" y="1506"/>
                  <a:pt x="1183" y="1499"/>
                </a:cubicBezTo>
                <a:lnTo>
                  <a:pt x="968" y="1284"/>
                </a:lnTo>
                <a:cubicBezTo>
                  <a:pt x="962" y="1279"/>
                  <a:pt x="957" y="1266"/>
                  <a:pt x="957" y="1257"/>
                </a:cubicBezTo>
                <a:lnTo>
                  <a:pt x="957" y="1243"/>
                </a:lnTo>
                <a:lnTo>
                  <a:pt x="957" y="1211"/>
                </a:lnTo>
                <a:lnTo>
                  <a:pt x="957" y="1195"/>
                </a:lnTo>
                <a:cubicBezTo>
                  <a:pt x="957" y="1186"/>
                  <a:pt x="962" y="1174"/>
                  <a:pt x="968" y="1168"/>
                </a:cubicBezTo>
                <a:lnTo>
                  <a:pt x="1183" y="954"/>
                </a:lnTo>
                <a:cubicBezTo>
                  <a:pt x="1190" y="946"/>
                  <a:pt x="1200" y="943"/>
                  <a:pt x="1209" y="943"/>
                </a:cubicBezTo>
                <a:lnTo>
                  <a:pt x="1225" y="943"/>
                </a:lnTo>
                <a:lnTo>
                  <a:pt x="1257" y="943"/>
                </a:lnTo>
                <a:lnTo>
                  <a:pt x="1272" y="943"/>
                </a:lnTo>
                <a:cubicBezTo>
                  <a:pt x="1281" y="943"/>
                  <a:pt x="1294" y="948"/>
                  <a:pt x="1299" y="954"/>
                </a:cubicBezTo>
                <a:lnTo>
                  <a:pt x="1514" y="1168"/>
                </a:lnTo>
                <a:cubicBezTo>
                  <a:pt x="1519" y="1174"/>
                  <a:pt x="1524" y="1186"/>
                  <a:pt x="1524" y="1195"/>
                </a:cubicBezTo>
                <a:lnTo>
                  <a:pt x="1524" y="1211"/>
                </a:lnTo>
                <a:lnTo>
                  <a:pt x="1524" y="1243"/>
                </a:lnTo>
                <a:lnTo>
                  <a:pt x="1524" y="1257"/>
                </a:lnTo>
                <a:cubicBezTo>
                  <a:pt x="1526" y="1266"/>
                  <a:pt x="1521" y="1279"/>
                  <a:pt x="1514" y="1284"/>
                </a:cubicBezTo>
                <a:close/>
                <a:moveTo>
                  <a:pt x="1343" y="1227"/>
                </a:moveTo>
                <a:cubicBezTo>
                  <a:pt x="1343" y="1218"/>
                  <a:pt x="1338" y="1205"/>
                  <a:pt x="1332" y="1200"/>
                </a:cubicBezTo>
                <a:lnTo>
                  <a:pt x="1271" y="1139"/>
                </a:lnTo>
                <a:cubicBezTo>
                  <a:pt x="1265" y="1133"/>
                  <a:pt x="1253" y="1128"/>
                  <a:pt x="1244" y="1128"/>
                </a:cubicBezTo>
                <a:lnTo>
                  <a:pt x="1242" y="1128"/>
                </a:lnTo>
                <a:cubicBezTo>
                  <a:pt x="1234" y="1128"/>
                  <a:pt x="1221" y="1133"/>
                  <a:pt x="1216" y="1139"/>
                </a:cubicBezTo>
                <a:lnTo>
                  <a:pt x="1154" y="1200"/>
                </a:lnTo>
                <a:cubicBezTo>
                  <a:pt x="1147" y="1207"/>
                  <a:pt x="1144" y="1220"/>
                  <a:pt x="1144" y="1227"/>
                </a:cubicBezTo>
                <a:lnTo>
                  <a:pt x="1144" y="1228"/>
                </a:lnTo>
                <a:cubicBezTo>
                  <a:pt x="1144" y="1237"/>
                  <a:pt x="1149" y="1249"/>
                  <a:pt x="1154" y="1254"/>
                </a:cubicBezTo>
                <a:lnTo>
                  <a:pt x="1216" y="1316"/>
                </a:lnTo>
                <a:cubicBezTo>
                  <a:pt x="1221" y="1321"/>
                  <a:pt x="1234" y="1326"/>
                  <a:pt x="1242" y="1326"/>
                </a:cubicBezTo>
                <a:lnTo>
                  <a:pt x="1244" y="1326"/>
                </a:lnTo>
                <a:cubicBezTo>
                  <a:pt x="1253" y="1326"/>
                  <a:pt x="1265" y="1321"/>
                  <a:pt x="1271" y="1316"/>
                </a:cubicBezTo>
                <a:lnTo>
                  <a:pt x="1332" y="1254"/>
                </a:lnTo>
                <a:cubicBezTo>
                  <a:pt x="1338" y="1247"/>
                  <a:pt x="1343" y="1237"/>
                  <a:pt x="1343" y="1228"/>
                </a:cubicBezTo>
                <a:lnTo>
                  <a:pt x="1343" y="1227"/>
                </a:lnTo>
                <a:close/>
                <a:moveTo>
                  <a:pt x="370" y="583"/>
                </a:moveTo>
                <a:lnTo>
                  <a:pt x="887" y="881"/>
                </a:lnTo>
                <a:cubicBezTo>
                  <a:pt x="915" y="897"/>
                  <a:pt x="945" y="904"/>
                  <a:pt x="975" y="901"/>
                </a:cubicBezTo>
                <a:cubicBezTo>
                  <a:pt x="1054" y="895"/>
                  <a:pt x="1116" y="828"/>
                  <a:pt x="1116" y="749"/>
                </a:cubicBezTo>
                <a:lnTo>
                  <a:pt x="1116" y="152"/>
                </a:lnTo>
                <a:cubicBezTo>
                  <a:pt x="1116" y="67"/>
                  <a:pt x="1047" y="0"/>
                  <a:pt x="964" y="0"/>
                </a:cubicBezTo>
                <a:cubicBezTo>
                  <a:pt x="879" y="0"/>
                  <a:pt x="812" y="69"/>
                  <a:pt x="812" y="152"/>
                </a:cubicBezTo>
                <a:lnTo>
                  <a:pt x="812" y="487"/>
                </a:lnTo>
                <a:lnTo>
                  <a:pt x="523" y="319"/>
                </a:lnTo>
                <a:cubicBezTo>
                  <a:pt x="451" y="277"/>
                  <a:pt x="358" y="302"/>
                  <a:pt x="316" y="376"/>
                </a:cubicBezTo>
                <a:cubicBezTo>
                  <a:pt x="273" y="450"/>
                  <a:pt x="298" y="543"/>
                  <a:pt x="370" y="583"/>
                </a:cubicBezTo>
                <a:close/>
                <a:moveTo>
                  <a:pt x="1505" y="902"/>
                </a:moveTo>
                <a:cubicBezTo>
                  <a:pt x="1535" y="904"/>
                  <a:pt x="1565" y="899"/>
                  <a:pt x="1593" y="883"/>
                </a:cubicBezTo>
                <a:lnTo>
                  <a:pt x="2109" y="585"/>
                </a:lnTo>
                <a:cubicBezTo>
                  <a:pt x="2182" y="543"/>
                  <a:pt x="2206" y="450"/>
                  <a:pt x="2166" y="377"/>
                </a:cubicBezTo>
                <a:cubicBezTo>
                  <a:pt x="2124" y="305"/>
                  <a:pt x="2030" y="280"/>
                  <a:pt x="1958" y="321"/>
                </a:cubicBezTo>
                <a:lnTo>
                  <a:pt x="1669" y="488"/>
                </a:lnTo>
                <a:lnTo>
                  <a:pt x="1669" y="153"/>
                </a:lnTo>
                <a:cubicBezTo>
                  <a:pt x="1669" y="69"/>
                  <a:pt x="1600" y="2"/>
                  <a:pt x="1517" y="2"/>
                </a:cubicBezTo>
                <a:cubicBezTo>
                  <a:pt x="1433" y="2"/>
                  <a:pt x="1366" y="71"/>
                  <a:pt x="1366" y="153"/>
                </a:cubicBezTo>
                <a:lnTo>
                  <a:pt x="1366" y="751"/>
                </a:lnTo>
                <a:cubicBezTo>
                  <a:pt x="1366" y="830"/>
                  <a:pt x="1428" y="897"/>
                  <a:pt x="1505" y="902"/>
                </a:cubicBezTo>
                <a:close/>
                <a:moveTo>
                  <a:pt x="976" y="1550"/>
                </a:moveTo>
                <a:cubicBezTo>
                  <a:pt x="946" y="1548"/>
                  <a:pt x="916" y="1553"/>
                  <a:pt x="888" y="1569"/>
                </a:cubicBezTo>
                <a:lnTo>
                  <a:pt x="372" y="1867"/>
                </a:lnTo>
                <a:cubicBezTo>
                  <a:pt x="300" y="1909"/>
                  <a:pt x="275" y="2003"/>
                  <a:pt x="316" y="2075"/>
                </a:cubicBezTo>
                <a:cubicBezTo>
                  <a:pt x="358" y="2147"/>
                  <a:pt x="451" y="2172"/>
                  <a:pt x="523" y="2130"/>
                </a:cubicBezTo>
                <a:lnTo>
                  <a:pt x="812" y="1962"/>
                </a:lnTo>
                <a:lnTo>
                  <a:pt x="812" y="2297"/>
                </a:lnTo>
                <a:cubicBezTo>
                  <a:pt x="812" y="2382"/>
                  <a:pt x="881" y="2449"/>
                  <a:pt x="964" y="2449"/>
                </a:cubicBezTo>
                <a:cubicBezTo>
                  <a:pt x="1049" y="2449"/>
                  <a:pt x="1116" y="2380"/>
                  <a:pt x="1116" y="2297"/>
                </a:cubicBezTo>
                <a:lnTo>
                  <a:pt x="1116" y="1700"/>
                </a:lnTo>
                <a:cubicBezTo>
                  <a:pt x="1117" y="1622"/>
                  <a:pt x="1056" y="1557"/>
                  <a:pt x="976" y="1550"/>
                </a:cubicBezTo>
                <a:close/>
                <a:moveTo>
                  <a:pt x="835" y="1271"/>
                </a:moveTo>
                <a:cubicBezTo>
                  <a:pt x="841" y="1256"/>
                  <a:pt x="842" y="1239"/>
                  <a:pt x="842" y="1223"/>
                </a:cubicBezTo>
                <a:cubicBezTo>
                  <a:pt x="842" y="1211"/>
                  <a:pt x="841" y="1198"/>
                  <a:pt x="837" y="1188"/>
                </a:cubicBezTo>
                <a:cubicBezTo>
                  <a:pt x="827" y="1151"/>
                  <a:pt x="802" y="1117"/>
                  <a:pt x="767" y="1096"/>
                </a:cubicBezTo>
                <a:lnTo>
                  <a:pt x="250" y="797"/>
                </a:lnTo>
                <a:cubicBezTo>
                  <a:pt x="178" y="754"/>
                  <a:pt x="85" y="779"/>
                  <a:pt x="42" y="853"/>
                </a:cubicBezTo>
                <a:cubicBezTo>
                  <a:pt x="0" y="925"/>
                  <a:pt x="25" y="1019"/>
                  <a:pt x="99" y="1061"/>
                </a:cubicBezTo>
                <a:lnTo>
                  <a:pt x="388" y="1228"/>
                </a:lnTo>
                <a:lnTo>
                  <a:pt x="99" y="1395"/>
                </a:lnTo>
                <a:cubicBezTo>
                  <a:pt x="27" y="1437"/>
                  <a:pt x="2" y="1530"/>
                  <a:pt x="42" y="1603"/>
                </a:cubicBezTo>
                <a:cubicBezTo>
                  <a:pt x="85" y="1675"/>
                  <a:pt x="178" y="1700"/>
                  <a:pt x="250" y="1659"/>
                </a:cubicBezTo>
                <a:lnTo>
                  <a:pt x="767" y="1361"/>
                </a:lnTo>
                <a:cubicBezTo>
                  <a:pt x="802" y="1338"/>
                  <a:pt x="825" y="1307"/>
                  <a:pt x="835" y="1271"/>
                </a:cubicBezTo>
                <a:close/>
                <a:moveTo>
                  <a:pt x="7251" y="379"/>
                </a:moveTo>
                <a:lnTo>
                  <a:pt x="7237" y="379"/>
                </a:lnTo>
                <a:cubicBezTo>
                  <a:pt x="7235" y="379"/>
                  <a:pt x="7233" y="379"/>
                  <a:pt x="7231" y="379"/>
                </a:cubicBezTo>
                <a:cubicBezTo>
                  <a:pt x="7229" y="379"/>
                  <a:pt x="7228" y="379"/>
                  <a:pt x="7226" y="379"/>
                </a:cubicBezTo>
                <a:cubicBezTo>
                  <a:pt x="7189" y="379"/>
                  <a:pt x="7154" y="383"/>
                  <a:pt x="7120" y="395"/>
                </a:cubicBezTo>
                <a:cubicBezTo>
                  <a:pt x="7087" y="405"/>
                  <a:pt x="7057" y="423"/>
                  <a:pt x="7034" y="451"/>
                </a:cubicBezTo>
                <a:lnTo>
                  <a:pt x="7034" y="451"/>
                </a:lnTo>
                <a:lnTo>
                  <a:pt x="7034" y="451"/>
                </a:lnTo>
                <a:lnTo>
                  <a:pt x="7034" y="451"/>
                </a:lnTo>
                <a:cubicBezTo>
                  <a:pt x="7009" y="478"/>
                  <a:pt x="6993" y="511"/>
                  <a:pt x="6985" y="546"/>
                </a:cubicBezTo>
                <a:cubicBezTo>
                  <a:pt x="6974" y="583"/>
                  <a:pt x="6970" y="624"/>
                  <a:pt x="6970" y="672"/>
                </a:cubicBezTo>
                <a:lnTo>
                  <a:pt x="6970" y="763"/>
                </a:lnTo>
                <a:lnTo>
                  <a:pt x="6870" y="763"/>
                </a:lnTo>
                <a:cubicBezTo>
                  <a:pt x="6835" y="763"/>
                  <a:pt x="6807" y="791"/>
                  <a:pt x="6807" y="825"/>
                </a:cubicBezTo>
                <a:cubicBezTo>
                  <a:pt x="6807" y="842"/>
                  <a:pt x="6814" y="860"/>
                  <a:pt x="6824" y="872"/>
                </a:cubicBezTo>
                <a:cubicBezTo>
                  <a:pt x="6836" y="885"/>
                  <a:pt x="6852" y="892"/>
                  <a:pt x="6870" y="894"/>
                </a:cubicBezTo>
                <a:lnTo>
                  <a:pt x="6970" y="894"/>
                </a:lnTo>
                <a:lnTo>
                  <a:pt x="6970" y="1634"/>
                </a:lnTo>
                <a:lnTo>
                  <a:pt x="6970" y="1636"/>
                </a:lnTo>
                <a:cubicBezTo>
                  <a:pt x="6970" y="1654"/>
                  <a:pt x="6977" y="1670"/>
                  <a:pt x="6990" y="1682"/>
                </a:cubicBezTo>
                <a:cubicBezTo>
                  <a:pt x="7002" y="1693"/>
                  <a:pt x="7018" y="1700"/>
                  <a:pt x="7036" y="1700"/>
                </a:cubicBezTo>
                <a:cubicBezTo>
                  <a:pt x="7069" y="1700"/>
                  <a:pt x="7097" y="1671"/>
                  <a:pt x="7097" y="1636"/>
                </a:cubicBezTo>
                <a:lnTo>
                  <a:pt x="7097" y="894"/>
                </a:lnTo>
                <a:lnTo>
                  <a:pt x="7205" y="894"/>
                </a:lnTo>
                <a:cubicBezTo>
                  <a:pt x="7222" y="892"/>
                  <a:pt x="7238" y="885"/>
                  <a:pt x="7251" y="874"/>
                </a:cubicBezTo>
                <a:cubicBezTo>
                  <a:pt x="7263" y="862"/>
                  <a:pt x="7270" y="846"/>
                  <a:pt x="7270" y="828"/>
                </a:cubicBezTo>
                <a:lnTo>
                  <a:pt x="7270" y="827"/>
                </a:lnTo>
                <a:cubicBezTo>
                  <a:pt x="7270" y="793"/>
                  <a:pt x="7242" y="765"/>
                  <a:pt x="7207" y="765"/>
                </a:cubicBezTo>
                <a:lnTo>
                  <a:pt x="7097" y="765"/>
                </a:lnTo>
                <a:lnTo>
                  <a:pt x="7097" y="673"/>
                </a:lnTo>
                <a:cubicBezTo>
                  <a:pt x="7097" y="633"/>
                  <a:pt x="7103" y="603"/>
                  <a:pt x="7108" y="582"/>
                </a:cubicBezTo>
                <a:cubicBezTo>
                  <a:pt x="7113" y="561"/>
                  <a:pt x="7122" y="546"/>
                  <a:pt x="7129" y="538"/>
                </a:cubicBezTo>
                <a:cubicBezTo>
                  <a:pt x="7136" y="531"/>
                  <a:pt x="7145" y="524"/>
                  <a:pt x="7161" y="518"/>
                </a:cubicBezTo>
                <a:cubicBezTo>
                  <a:pt x="7177" y="513"/>
                  <a:pt x="7196" y="509"/>
                  <a:pt x="7224" y="509"/>
                </a:cubicBezTo>
                <a:lnTo>
                  <a:pt x="7228" y="509"/>
                </a:lnTo>
                <a:cubicBezTo>
                  <a:pt x="7229" y="509"/>
                  <a:pt x="7231" y="509"/>
                  <a:pt x="7233" y="509"/>
                </a:cubicBezTo>
                <a:cubicBezTo>
                  <a:pt x="7235" y="509"/>
                  <a:pt x="7237" y="509"/>
                  <a:pt x="7238" y="509"/>
                </a:cubicBezTo>
                <a:lnTo>
                  <a:pt x="7247" y="509"/>
                </a:lnTo>
                <a:lnTo>
                  <a:pt x="7252" y="509"/>
                </a:lnTo>
                <a:cubicBezTo>
                  <a:pt x="7288" y="509"/>
                  <a:pt x="7318" y="481"/>
                  <a:pt x="7318" y="444"/>
                </a:cubicBezTo>
                <a:cubicBezTo>
                  <a:pt x="7314" y="409"/>
                  <a:pt x="7286" y="379"/>
                  <a:pt x="7251" y="379"/>
                </a:cubicBezTo>
                <a:close/>
                <a:moveTo>
                  <a:pt x="9482" y="862"/>
                </a:moveTo>
                <a:cubicBezTo>
                  <a:pt x="9494" y="850"/>
                  <a:pt x="9501" y="832"/>
                  <a:pt x="9501" y="816"/>
                </a:cubicBezTo>
                <a:cubicBezTo>
                  <a:pt x="9501" y="800"/>
                  <a:pt x="9494" y="784"/>
                  <a:pt x="9482" y="772"/>
                </a:cubicBez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lnTo>
                  <a:pt x="9482" y="772"/>
                </a:lnTo>
                <a:cubicBezTo>
                  <a:pt x="9469" y="760"/>
                  <a:pt x="9454" y="753"/>
                  <a:pt x="9438" y="753"/>
                </a:cubicBezTo>
                <a:cubicBezTo>
                  <a:pt x="9423" y="753"/>
                  <a:pt x="9406" y="760"/>
                  <a:pt x="9393" y="772"/>
                </a:cubicBezTo>
                <a:lnTo>
                  <a:pt x="8895" y="1256"/>
                </a:lnTo>
                <a:lnTo>
                  <a:pt x="8895" y="441"/>
                </a:lnTo>
                <a:cubicBezTo>
                  <a:pt x="8895" y="405"/>
                  <a:pt x="8865" y="377"/>
                  <a:pt x="8830" y="377"/>
                </a:cubicBezTo>
                <a:cubicBezTo>
                  <a:pt x="8812" y="377"/>
                  <a:pt x="8796" y="384"/>
                  <a:pt x="8785" y="397"/>
                </a:cubicBezTo>
                <a:cubicBezTo>
                  <a:pt x="8775" y="407"/>
                  <a:pt x="8766" y="425"/>
                  <a:pt x="8766" y="441"/>
                </a:cubicBezTo>
                <a:lnTo>
                  <a:pt x="8766" y="1634"/>
                </a:lnTo>
                <a:cubicBezTo>
                  <a:pt x="8766" y="1652"/>
                  <a:pt x="8773" y="1668"/>
                  <a:pt x="8785" y="1679"/>
                </a:cubicBezTo>
                <a:cubicBezTo>
                  <a:pt x="8796" y="1689"/>
                  <a:pt x="8814" y="1698"/>
                  <a:pt x="8830" y="1698"/>
                </a:cubicBezTo>
                <a:cubicBezTo>
                  <a:pt x="8867" y="1698"/>
                  <a:pt x="8895" y="1670"/>
                  <a:pt x="8895" y="1634"/>
                </a:cubicBezTo>
                <a:lnTo>
                  <a:pt x="8895" y="1437"/>
                </a:lnTo>
                <a:lnTo>
                  <a:pt x="9057" y="1275"/>
                </a:lnTo>
                <a:lnTo>
                  <a:pt x="9388" y="1673"/>
                </a:lnTo>
                <a:cubicBezTo>
                  <a:pt x="9395" y="1682"/>
                  <a:pt x="9402" y="1690"/>
                  <a:pt x="9411" y="1693"/>
                </a:cubicBezTo>
                <a:cubicBezTo>
                  <a:pt x="9420" y="1697"/>
                  <a:pt x="9430" y="1698"/>
                  <a:pt x="9438" y="1698"/>
                </a:cubicBezTo>
                <a:cubicBezTo>
                  <a:pt x="9448" y="1698"/>
                  <a:pt x="9466" y="1696"/>
                  <a:pt x="9480" y="1684"/>
                </a:cubicBezTo>
                <a:lnTo>
                  <a:pt x="9480" y="1684"/>
                </a:lnTo>
                <a:lnTo>
                  <a:pt x="9480" y="1684"/>
                </a:lnTo>
                <a:cubicBezTo>
                  <a:pt x="9494" y="1671"/>
                  <a:pt x="9501" y="1654"/>
                  <a:pt x="9501" y="1636"/>
                </a:cubicBezTo>
                <a:cubicBezTo>
                  <a:pt x="9501" y="1622"/>
                  <a:pt x="9496" y="1606"/>
                  <a:pt x="9485" y="1594"/>
                </a:cubicBezTo>
                <a:lnTo>
                  <a:pt x="9485" y="1594"/>
                </a:lnTo>
                <a:lnTo>
                  <a:pt x="9149" y="1186"/>
                </a:lnTo>
                <a:lnTo>
                  <a:pt x="9482" y="862"/>
                </a:lnTo>
                <a:close/>
                <a:moveTo>
                  <a:pt x="8581" y="779"/>
                </a:moveTo>
                <a:cubicBezTo>
                  <a:pt x="8593" y="790"/>
                  <a:pt x="8600" y="807"/>
                  <a:pt x="8600" y="825"/>
                </a:cubicBezTo>
                <a:lnTo>
                  <a:pt x="8600" y="1633"/>
                </a:lnTo>
                <a:cubicBezTo>
                  <a:pt x="8600" y="1650"/>
                  <a:pt x="8593" y="1666"/>
                  <a:pt x="8581" y="1677"/>
                </a:cubicBezTo>
                <a:cubicBezTo>
                  <a:pt x="8569" y="1687"/>
                  <a:pt x="8553" y="1696"/>
                  <a:pt x="8537" y="1696"/>
                </a:cubicBezTo>
                <a:cubicBezTo>
                  <a:pt x="8519" y="1696"/>
                  <a:pt x="8504" y="1689"/>
                  <a:pt x="8493" y="1677"/>
                </a:cubicBezTo>
                <a:cubicBezTo>
                  <a:pt x="8481" y="1666"/>
                  <a:pt x="8474" y="1650"/>
                  <a:pt x="8474" y="1633"/>
                </a:cubicBezTo>
                <a:lnTo>
                  <a:pt x="8474" y="1553"/>
                </a:lnTo>
                <a:cubicBezTo>
                  <a:pt x="8394" y="1640"/>
                  <a:pt x="8281" y="1696"/>
                  <a:pt x="8156" y="1696"/>
                </a:cubicBezTo>
                <a:cubicBezTo>
                  <a:pt x="8033" y="1696"/>
                  <a:pt x="7920" y="1643"/>
                  <a:pt x="7841" y="1557"/>
                </a:cubicBezTo>
                <a:cubicBezTo>
                  <a:pt x="7760" y="1472"/>
                  <a:pt x="7712" y="1354"/>
                  <a:pt x="7712" y="1228"/>
                </a:cubicBezTo>
                <a:cubicBezTo>
                  <a:pt x="7712" y="1100"/>
                  <a:pt x="7762" y="983"/>
                  <a:pt x="7841" y="899"/>
                </a:cubicBezTo>
                <a:cubicBezTo>
                  <a:pt x="7920" y="814"/>
                  <a:pt x="8033" y="760"/>
                  <a:pt x="8156" y="760"/>
                </a:cubicBezTo>
                <a:cubicBezTo>
                  <a:pt x="8281" y="760"/>
                  <a:pt x="8394" y="814"/>
                  <a:pt x="8474" y="901"/>
                </a:cubicBezTo>
                <a:lnTo>
                  <a:pt x="8474" y="823"/>
                </a:lnTo>
                <a:cubicBezTo>
                  <a:pt x="8474" y="805"/>
                  <a:pt x="8481" y="790"/>
                  <a:pt x="8493" y="777"/>
                </a:cubicBezTo>
                <a:cubicBezTo>
                  <a:pt x="8505" y="767"/>
                  <a:pt x="8521" y="760"/>
                  <a:pt x="8537" y="760"/>
                </a:cubicBezTo>
                <a:cubicBezTo>
                  <a:pt x="8555" y="761"/>
                  <a:pt x="8570" y="768"/>
                  <a:pt x="8581" y="779"/>
                </a:cubicBezTo>
                <a:close/>
                <a:moveTo>
                  <a:pt x="8474" y="1230"/>
                </a:moveTo>
                <a:cubicBezTo>
                  <a:pt x="8474" y="1135"/>
                  <a:pt x="8437" y="1049"/>
                  <a:pt x="8380" y="987"/>
                </a:cubicBezTo>
                <a:cubicBezTo>
                  <a:pt x="8322" y="925"/>
                  <a:pt x="8243" y="888"/>
                  <a:pt x="8156" y="888"/>
                </a:cubicBezTo>
                <a:cubicBezTo>
                  <a:pt x="8070" y="888"/>
                  <a:pt x="7992" y="925"/>
                  <a:pt x="7933" y="987"/>
                </a:cubicBezTo>
                <a:cubicBezTo>
                  <a:pt x="7875" y="1049"/>
                  <a:pt x="7837" y="1135"/>
                  <a:pt x="7837" y="1230"/>
                </a:cubicBezTo>
                <a:cubicBezTo>
                  <a:pt x="7837" y="1324"/>
                  <a:pt x="7874" y="1411"/>
                  <a:pt x="7933" y="1472"/>
                </a:cubicBezTo>
                <a:cubicBezTo>
                  <a:pt x="7991" y="1534"/>
                  <a:pt x="8070" y="1571"/>
                  <a:pt x="8156" y="1571"/>
                </a:cubicBezTo>
                <a:cubicBezTo>
                  <a:pt x="8243" y="1571"/>
                  <a:pt x="8322" y="1534"/>
                  <a:pt x="8380" y="1472"/>
                </a:cubicBezTo>
                <a:cubicBezTo>
                  <a:pt x="8437" y="1409"/>
                  <a:pt x="8474" y="1324"/>
                  <a:pt x="8474" y="1230"/>
                </a:cubicBezTo>
                <a:close/>
                <a:moveTo>
                  <a:pt x="3348" y="1207"/>
                </a:moveTo>
                <a:cubicBezTo>
                  <a:pt x="3297" y="1183"/>
                  <a:pt x="3239" y="1165"/>
                  <a:pt x="3181" y="1146"/>
                </a:cubicBezTo>
                <a:cubicBezTo>
                  <a:pt x="3128" y="1128"/>
                  <a:pt x="3073" y="1112"/>
                  <a:pt x="3035" y="1091"/>
                </a:cubicBezTo>
                <a:cubicBezTo>
                  <a:pt x="3015" y="1080"/>
                  <a:pt x="2999" y="1070"/>
                  <a:pt x="2991" y="1057"/>
                </a:cubicBezTo>
                <a:cubicBezTo>
                  <a:pt x="2980" y="1045"/>
                  <a:pt x="2976" y="1033"/>
                  <a:pt x="2975" y="1015"/>
                </a:cubicBezTo>
                <a:cubicBezTo>
                  <a:pt x="2975" y="992"/>
                  <a:pt x="2982" y="973"/>
                  <a:pt x="2992" y="955"/>
                </a:cubicBezTo>
                <a:cubicBezTo>
                  <a:pt x="3010" y="931"/>
                  <a:pt x="3038" y="911"/>
                  <a:pt x="3072" y="899"/>
                </a:cubicBezTo>
                <a:cubicBezTo>
                  <a:pt x="3103" y="887"/>
                  <a:pt x="3137" y="879"/>
                  <a:pt x="3162" y="879"/>
                </a:cubicBezTo>
                <a:cubicBezTo>
                  <a:pt x="3234" y="879"/>
                  <a:pt x="3280" y="904"/>
                  <a:pt x="3315" y="929"/>
                </a:cubicBezTo>
                <a:cubicBezTo>
                  <a:pt x="3332" y="941"/>
                  <a:pt x="3347" y="954"/>
                  <a:pt x="3361" y="964"/>
                </a:cubicBezTo>
                <a:cubicBezTo>
                  <a:pt x="3368" y="969"/>
                  <a:pt x="3375" y="975"/>
                  <a:pt x="3382" y="978"/>
                </a:cubicBezTo>
                <a:cubicBezTo>
                  <a:pt x="3389" y="982"/>
                  <a:pt x="3398" y="985"/>
                  <a:pt x="3406" y="985"/>
                </a:cubicBezTo>
                <a:cubicBezTo>
                  <a:pt x="3412" y="985"/>
                  <a:pt x="3419" y="983"/>
                  <a:pt x="3424" y="982"/>
                </a:cubicBezTo>
                <a:cubicBezTo>
                  <a:pt x="3429" y="980"/>
                  <a:pt x="3435" y="976"/>
                  <a:pt x="3440" y="971"/>
                </a:cubicBezTo>
                <a:cubicBezTo>
                  <a:pt x="3445" y="968"/>
                  <a:pt x="3449" y="962"/>
                  <a:pt x="3452" y="955"/>
                </a:cubicBezTo>
                <a:cubicBezTo>
                  <a:pt x="3454" y="950"/>
                  <a:pt x="3456" y="943"/>
                  <a:pt x="3456" y="938"/>
                </a:cubicBezTo>
                <a:cubicBezTo>
                  <a:pt x="3456" y="927"/>
                  <a:pt x="3452" y="916"/>
                  <a:pt x="3447" y="906"/>
                </a:cubicBezTo>
                <a:cubicBezTo>
                  <a:pt x="3438" y="888"/>
                  <a:pt x="3422" y="872"/>
                  <a:pt x="3403" y="855"/>
                </a:cubicBezTo>
                <a:cubicBezTo>
                  <a:pt x="3375" y="830"/>
                  <a:pt x="3337" y="805"/>
                  <a:pt x="3297" y="788"/>
                </a:cubicBezTo>
                <a:cubicBezTo>
                  <a:pt x="3256" y="770"/>
                  <a:pt x="3214" y="758"/>
                  <a:pt x="3174" y="758"/>
                </a:cubicBezTo>
                <a:cubicBezTo>
                  <a:pt x="3079" y="758"/>
                  <a:pt x="3001" y="779"/>
                  <a:pt x="2943" y="820"/>
                </a:cubicBezTo>
                <a:cubicBezTo>
                  <a:pt x="2913" y="841"/>
                  <a:pt x="2887" y="864"/>
                  <a:pt x="2869" y="894"/>
                </a:cubicBezTo>
                <a:cubicBezTo>
                  <a:pt x="2850" y="925"/>
                  <a:pt x="2839" y="964"/>
                  <a:pt x="2839" y="1013"/>
                </a:cubicBezTo>
                <a:cubicBezTo>
                  <a:pt x="2839" y="1015"/>
                  <a:pt x="2839" y="1019"/>
                  <a:pt x="2839" y="1020"/>
                </a:cubicBezTo>
                <a:cubicBezTo>
                  <a:pt x="2839" y="1070"/>
                  <a:pt x="2855" y="1109"/>
                  <a:pt x="2880" y="1140"/>
                </a:cubicBezTo>
                <a:cubicBezTo>
                  <a:pt x="2917" y="1188"/>
                  <a:pt x="2973" y="1215"/>
                  <a:pt x="3028" y="1235"/>
                </a:cubicBezTo>
                <a:cubicBezTo>
                  <a:pt x="3082" y="1254"/>
                  <a:pt x="3137" y="1266"/>
                  <a:pt x="3170" y="1279"/>
                </a:cubicBezTo>
                <a:cubicBezTo>
                  <a:pt x="3218" y="1294"/>
                  <a:pt x="3271" y="1312"/>
                  <a:pt x="3308" y="1335"/>
                </a:cubicBezTo>
                <a:cubicBezTo>
                  <a:pt x="3327" y="1347"/>
                  <a:pt x="3341" y="1360"/>
                  <a:pt x="3352" y="1374"/>
                </a:cubicBezTo>
                <a:cubicBezTo>
                  <a:pt x="3362" y="1388"/>
                  <a:pt x="3368" y="1404"/>
                  <a:pt x="3368" y="1421"/>
                </a:cubicBezTo>
                <a:lnTo>
                  <a:pt x="3368" y="1423"/>
                </a:lnTo>
                <a:cubicBezTo>
                  <a:pt x="3368" y="1449"/>
                  <a:pt x="3359" y="1471"/>
                  <a:pt x="3347" y="1490"/>
                </a:cubicBezTo>
                <a:cubicBezTo>
                  <a:pt x="3327" y="1516"/>
                  <a:pt x="3294" y="1538"/>
                  <a:pt x="3258" y="1550"/>
                </a:cubicBezTo>
                <a:cubicBezTo>
                  <a:pt x="3223" y="1562"/>
                  <a:pt x="3188" y="1568"/>
                  <a:pt x="3163" y="1568"/>
                </a:cubicBezTo>
                <a:cubicBezTo>
                  <a:pt x="3080" y="1568"/>
                  <a:pt x="3026" y="1548"/>
                  <a:pt x="2985" y="1527"/>
                </a:cubicBezTo>
                <a:cubicBezTo>
                  <a:pt x="2966" y="1516"/>
                  <a:pt x="2948" y="1508"/>
                  <a:pt x="2934" y="1499"/>
                </a:cubicBezTo>
                <a:cubicBezTo>
                  <a:pt x="2927" y="1495"/>
                  <a:pt x="2920" y="1492"/>
                  <a:pt x="2913" y="1488"/>
                </a:cubicBezTo>
                <a:cubicBezTo>
                  <a:pt x="2906" y="1485"/>
                  <a:pt x="2899" y="1483"/>
                  <a:pt x="2890" y="1483"/>
                </a:cubicBezTo>
                <a:cubicBezTo>
                  <a:pt x="2885" y="1483"/>
                  <a:pt x="2880" y="1483"/>
                  <a:pt x="2874" y="1486"/>
                </a:cubicBezTo>
                <a:cubicBezTo>
                  <a:pt x="2869" y="1488"/>
                  <a:pt x="2864" y="1492"/>
                  <a:pt x="2860" y="1495"/>
                </a:cubicBezTo>
                <a:cubicBezTo>
                  <a:pt x="2855" y="1501"/>
                  <a:pt x="2850" y="1506"/>
                  <a:pt x="2846" y="1513"/>
                </a:cubicBezTo>
                <a:cubicBezTo>
                  <a:pt x="2843" y="1520"/>
                  <a:pt x="2841" y="1527"/>
                  <a:pt x="2841" y="1534"/>
                </a:cubicBezTo>
                <a:cubicBezTo>
                  <a:pt x="2841" y="1546"/>
                  <a:pt x="2846" y="1559"/>
                  <a:pt x="2851" y="1568"/>
                </a:cubicBezTo>
                <a:cubicBezTo>
                  <a:pt x="2862" y="1582"/>
                  <a:pt x="2878" y="1596"/>
                  <a:pt x="2895" y="1610"/>
                </a:cubicBezTo>
                <a:cubicBezTo>
                  <a:pt x="2915" y="1622"/>
                  <a:pt x="2938" y="1636"/>
                  <a:pt x="2966" y="1649"/>
                </a:cubicBezTo>
                <a:cubicBezTo>
                  <a:pt x="3026" y="1677"/>
                  <a:pt x="3103" y="1691"/>
                  <a:pt x="3162" y="1693"/>
                </a:cubicBezTo>
                <a:lnTo>
                  <a:pt x="3162" y="1693"/>
                </a:lnTo>
                <a:cubicBezTo>
                  <a:pt x="3253" y="1693"/>
                  <a:pt x="3331" y="1671"/>
                  <a:pt x="3398" y="1622"/>
                </a:cubicBezTo>
                <a:lnTo>
                  <a:pt x="3398" y="1622"/>
                </a:lnTo>
                <a:lnTo>
                  <a:pt x="3398" y="1622"/>
                </a:lnTo>
                <a:cubicBezTo>
                  <a:pt x="3463" y="1573"/>
                  <a:pt x="3503" y="1501"/>
                  <a:pt x="3503" y="1419"/>
                </a:cubicBezTo>
                <a:cubicBezTo>
                  <a:pt x="3503" y="1375"/>
                  <a:pt x="3493" y="1337"/>
                  <a:pt x="3475" y="1305"/>
                </a:cubicBezTo>
                <a:cubicBezTo>
                  <a:pt x="3445" y="1261"/>
                  <a:pt x="3399" y="1232"/>
                  <a:pt x="3348" y="1207"/>
                </a:cubicBezTo>
                <a:close/>
                <a:moveTo>
                  <a:pt x="7513" y="377"/>
                </a:moveTo>
                <a:cubicBezTo>
                  <a:pt x="7496" y="377"/>
                  <a:pt x="7480" y="384"/>
                  <a:pt x="7469" y="397"/>
                </a:cubicBezTo>
                <a:cubicBezTo>
                  <a:pt x="7457" y="407"/>
                  <a:pt x="7450" y="425"/>
                  <a:pt x="7450" y="441"/>
                </a:cubicBezTo>
                <a:lnTo>
                  <a:pt x="7450" y="1634"/>
                </a:lnTo>
                <a:cubicBezTo>
                  <a:pt x="7450" y="1652"/>
                  <a:pt x="7457" y="1668"/>
                  <a:pt x="7469" y="1679"/>
                </a:cubicBezTo>
                <a:cubicBezTo>
                  <a:pt x="7481" y="1689"/>
                  <a:pt x="7497" y="1698"/>
                  <a:pt x="7513" y="1698"/>
                </a:cubicBezTo>
                <a:cubicBezTo>
                  <a:pt x="7550" y="1698"/>
                  <a:pt x="7578" y="1670"/>
                  <a:pt x="7578" y="1634"/>
                </a:cubicBezTo>
                <a:lnTo>
                  <a:pt x="7578" y="441"/>
                </a:lnTo>
                <a:cubicBezTo>
                  <a:pt x="7578" y="405"/>
                  <a:pt x="7548" y="377"/>
                  <a:pt x="7513" y="377"/>
                </a:cubicBezTo>
                <a:close/>
                <a:moveTo>
                  <a:pt x="10445" y="1200"/>
                </a:moveTo>
                <a:lnTo>
                  <a:pt x="10445" y="1207"/>
                </a:lnTo>
                <a:cubicBezTo>
                  <a:pt x="10445" y="1225"/>
                  <a:pt x="10438" y="1241"/>
                  <a:pt x="10426" y="1250"/>
                </a:cubicBezTo>
                <a:cubicBezTo>
                  <a:pt x="10414" y="1261"/>
                  <a:pt x="10398" y="1266"/>
                  <a:pt x="10382" y="1266"/>
                </a:cubicBezTo>
                <a:lnTo>
                  <a:pt x="9667" y="1266"/>
                </a:lnTo>
                <a:cubicBezTo>
                  <a:pt x="9684" y="1441"/>
                  <a:pt x="9823" y="1569"/>
                  <a:pt x="9991" y="1571"/>
                </a:cubicBezTo>
                <a:lnTo>
                  <a:pt x="10033" y="1571"/>
                </a:lnTo>
                <a:cubicBezTo>
                  <a:pt x="10088" y="1571"/>
                  <a:pt x="10142" y="1552"/>
                  <a:pt x="10188" y="1520"/>
                </a:cubicBezTo>
                <a:cubicBezTo>
                  <a:pt x="10236" y="1488"/>
                  <a:pt x="10276" y="1446"/>
                  <a:pt x="10305" y="1397"/>
                </a:cubicBezTo>
                <a:cubicBezTo>
                  <a:pt x="10310" y="1386"/>
                  <a:pt x="10319" y="1380"/>
                  <a:pt x="10327" y="1374"/>
                </a:cubicBezTo>
                <a:cubicBezTo>
                  <a:pt x="10336" y="1369"/>
                  <a:pt x="10347" y="1367"/>
                  <a:pt x="10357" y="1367"/>
                </a:cubicBezTo>
                <a:cubicBezTo>
                  <a:pt x="10368" y="1367"/>
                  <a:pt x="10380" y="1370"/>
                  <a:pt x="10389" y="1375"/>
                </a:cubicBezTo>
                <a:lnTo>
                  <a:pt x="10389" y="1375"/>
                </a:lnTo>
                <a:lnTo>
                  <a:pt x="10389" y="1375"/>
                </a:lnTo>
                <a:cubicBezTo>
                  <a:pt x="10407" y="1388"/>
                  <a:pt x="10419" y="1409"/>
                  <a:pt x="10419" y="1430"/>
                </a:cubicBezTo>
                <a:cubicBezTo>
                  <a:pt x="10419" y="1441"/>
                  <a:pt x="10416" y="1453"/>
                  <a:pt x="10410" y="1464"/>
                </a:cubicBezTo>
                <a:lnTo>
                  <a:pt x="10410" y="1464"/>
                </a:lnTo>
                <a:lnTo>
                  <a:pt x="10410" y="1464"/>
                </a:lnTo>
                <a:cubicBezTo>
                  <a:pt x="10370" y="1527"/>
                  <a:pt x="10315" y="1585"/>
                  <a:pt x="10252" y="1627"/>
                </a:cubicBezTo>
                <a:cubicBezTo>
                  <a:pt x="10186" y="1670"/>
                  <a:pt x="10112" y="1696"/>
                  <a:pt x="10031" y="1696"/>
                </a:cubicBezTo>
                <a:lnTo>
                  <a:pt x="9989" y="1696"/>
                </a:lnTo>
                <a:cubicBezTo>
                  <a:pt x="9864" y="1696"/>
                  <a:pt x="9749" y="1642"/>
                  <a:pt x="9668" y="1557"/>
                </a:cubicBezTo>
                <a:cubicBezTo>
                  <a:pt x="9587" y="1472"/>
                  <a:pt x="9536" y="1356"/>
                  <a:pt x="9536" y="1230"/>
                </a:cubicBezTo>
                <a:cubicBezTo>
                  <a:pt x="9536" y="1100"/>
                  <a:pt x="9587" y="983"/>
                  <a:pt x="9668" y="897"/>
                </a:cubicBezTo>
                <a:cubicBezTo>
                  <a:pt x="9751" y="813"/>
                  <a:pt x="9864" y="760"/>
                  <a:pt x="9991" y="760"/>
                </a:cubicBezTo>
                <a:cubicBezTo>
                  <a:pt x="10112" y="760"/>
                  <a:pt x="10220" y="807"/>
                  <a:pt x="10301" y="887"/>
                </a:cubicBezTo>
                <a:cubicBezTo>
                  <a:pt x="10382" y="966"/>
                  <a:pt x="10435" y="1075"/>
                  <a:pt x="10445" y="1200"/>
                </a:cubicBezTo>
                <a:close/>
                <a:moveTo>
                  <a:pt x="10305" y="1139"/>
                </a:moveTo>
                <a:cubicBezTo>
                  <a:pt x="10268" y="992"/>
                  <a:pt x="10139" y="887"/>
                  <a:pt x="9993" y="887"/>
                </a:cubicBezTo>
                <a:cubicBezTo>
                  <a:pt x="9841" y="887"/>
                  <a:pt x="9714" y="989"/>
                  <a:pt x="9675" y="1139"/>
                </a:cubicBezTo>
                <a:lnTo>
                  <a:pt x="10305" y="1139"/>
                </a:lnTo>
                <a:close/>
                <a:moveTo>
                  <a:pt x="4027" y="763"/>
                </a:moveTo>
                <a:cubicBezTo>
                  <a:pt x="3926" y="763"/>
                  <a:pt x="3836" y="802"/>
                  <a:pt x="3768" y="864"/>
                </a:cubicBezTo>
                <a:lnTo>
                  <a:pt x="3768" y="827"/>
                </a:lnTo>
                <a:cubicBezTo>
                  <a:pt x="3768" y="809"/>
                  <a:pt x="3761" y="793"/>
                  <a:pt x="3750" y="783"/>
                </a:cubicBezTo>
                <a:cubicBezTo>
                  <a:pt x="3740" y="770"/>
                  <a:pt x="3724" y="763"/>
                  <a:pt x="3706" y="763"/>
                </a:cubicBezTo>
                <a:cubicBezTo>
                  <a:pt x="3688" y="763"/>
                  <a:pt x="3670" y="770"/>
                  <a:pt x="3660" y="783"/>
                </a:cubicBezTo>
                <a:cubicBezTo>
                  <a:pt x="3649" y="795"/>
                  <a:pt x="3643" y="811"/>
                  <a:pt x="3643" y="827"/>
                </a:cubicBezTo>
                <a:lnTo>
                  <a:pt x="3643" y="1652"/>
                </a:lnTo>
                <a:lnTo>
                  <a:pt x="3644" y="1654"/>
                </a:lnTo>
                <a:lnTo>
                  <a:pt x="3644" y="1654"/>
                </a:lnTo>
                <a:cubicBezTo>
                  <a:pt x="3644" y="1657"/>
                  <a:pt x="3646" y="1659"/>
                  <a:pt x="3648" y="1663"/>
                </a:cubicBezTo>
                <a:cubicBezTo>
                  <a:pt x="3657" y="1679"/>
                  <a:pt x="3671" y="1689"/>
                  <a:pt x="3688" y="1694"/>
                </a:cubicBezTo>
                <a:lnTo>
                  <a:pt x="3690" y="1694"/>
                </a:lnTo>
                <a:lnTo>
                  <a:pt x="3704" y="1694"/>
                </a:lnTo>
                <a:cubicBezTo>
                  <a:pt x="3713" y="1694"/>
                  <a:pt x="3722" y="1693"/>
                  <a:pt x="3731" y="1689"/>
                </a:cubicBezTo>
                <a:cubicBezTo>
                  <a:pt x="3738" y="1686"/>
                  <a:pt x="3745" y="1680"/>
                  <a:pt x="3750" y="1673"/>
                </a:cubicBezTo>
                <a:lnTo>
                  <a:pt x="3750" y="1673"/>
                </a:lnTo>
                <a:cubicBezTo>
                  <a:pt x="3750" y="1673"/>
                  <a:pt x="3750" y="1671"/>
                  <a:pt x="3752" y="1671"/>
                </a:cubicBezTo>
                <a:lnTo>
                  <a:pt x="3752" y="1671"/>
                </a:lnTo>
                <a:cubicBezTo>
                  <a:pt x="3755" y="1668"/>
                  <a:pt x="3759" y="1663"/>
                  <a:pt x="3761" y="1659"/>
                </a:cubicBezTo>
                <a:cubicBezTo>
                  <a:pt x="3762" y="1654"/>
                  <a:pt x="3764" y="1650"/>
                  <a:pt x="3764" y="1645"/>
                </a:cubicBezTo>
                <a:lnTo>
                  <a:pt x="3764" y="1643"/>
                </a:lnTo>
                <a:lnTo>
                  <a:pt x="3764" y="1147"/>
                </a:lnTo>
                <a:cubicBezTo>
                  <a:pt x="3766" y="1077"/>
                  <a:pt x="3796" y="1012"/>
                  <a:pt x="3842" y="966"/>
                </a:cubicBezTo>
                <a:cubicBezTo>
                  <a:pt x="3888" y="920"/>
                  <a:pt x="3953" y="890"/>
                  <a:pt x="4023" y="890"/>
                </a:cubicBezTo>
                <a:cubicBezTo>
                  <a:pt x="4095" y="890"/>
                  <a:pt x="4159" y="918"/>
                  <a:pt x="4205" y="966"/>
                </a:cubicBezTo>
                <a:cubicBezTo>
                  <a:pt x="4251" y="1012"/>
                  <a:pt x="4279" y="1077"/>
                  <a:pt x="4279" y="1147"/>
                </a:cubicBezTo>
                <a:lnTo>
                  <a:pt x="4279" y="1634"/>
                </a:lnTo>
                <a:cubicBezTo>
                  <a:pt x="4279" y="1652"/>
                  <a:pt x="4286" y="1668"/>
                  <a:pt x="4298" y="1680"/>
                </a:cubicBezTo>
                <a:cubicBezTo>
                  <a:pt x="4310" y="1691"/>
                  <a:pt x="4326" y="1698"/>
                  <a:pt x="4342" y="1698"/>
                </a:cubicBezTo>
                <a:cubicBezTo>
                  <a:pt x="4360" y="1698"/>
                  <a:pt x="4376" y="1691"/>
                  <a:pt x="4386" y="1680"/>
                </a:cubicBezTo>
                <a:cubicBezTo>
                  <a:pt x="4399" y="1670"/>
                  <a:pt x="4406" y="1652"/>
                  <a:pt x="4406" y="1634"/>
                </a:cubicBezTo>
                <a:lnTo>
                  <a:pt x="4406" y="1147"/>
                </a:lnTo>
                <a:cubicBezTo>
                  <a:pt x="4413" y="936"/>
                  <a:pt x="4240" y="763"/>
                  <a:pt x="4027" y="763"/>
                </a:cubicBezTo>
                <a:close/>
                <a:moveTo>
                  <a:pt x="5294" y="901"/>
                </a:moveTo>
                <a:cubicBezTo>
                  <a:pt x="5375" y="985"/>
                  <a:pt x="5421" y="1103"/>
                  <a:pt x="5423" y="1230"/>
                </a:cubicBezTo>
                <a:cubicBezTo>
                  <a:pt x="5423" y="1356"/>
                  <a:pt x="5375" y="1472"/>
                  <a:pt x="5294" y="1559"/>
                </a:cubicBezTo>
                <a:cubicBezTo>
                  <a:pt x="5214" y="1643"/>
                  <a:pt x="5101" y="1698"/>
                  <a:pt x="4978" y="1698"/>
                </a:cubicBezTo>
                <a:cubicBezTo>
                  <a:pt x="4854" y="1698"/>
                  <a:pt x="4744" y="1644"/>
                  <a:pt x="4663" y="1559"/>
                </a:cubicBezTo>
                <a:cubicBezTo>
                  <a:pt x="4582" y="1475"/>
                  <a:pt x="4533" y="1356"/>
                  <a:pt x="4533" y="1230"/>
                </a:cubicBezTo>
                <a:cubicBezTo>
                  <a:pt x="4533" y="1103"/>
                  <a:pt x="4582" y="987"/>
                  <a:pt x="4663" y="901"/>
                </a:cubicBezTo>
                <a:cubicBezTo>
                  <a:pt x="4742" y="816"/>
                  <a:pt x="4855" y="761"/>
                  <a:pt x="4978" y="761"/>
                </a:cubicBezTo>
                <a:cubicBezTo>
                  <a:pt x="5103" y="761"/>
                  <a:pt x="5214" y="816"/>
                  <a:pt x="5294" y="901"/>
                </a:cubicBezTo>
                <a:close/>
                <a:moveTo>
                  <a:pt x="5296" y="1230"/>
                </a:moveTo>
                <a:cubicBezTo>
                  <a:pt x="5296" y="1135"/>
                  <a:pt x="5258" y="1049"/>
                  <a:pt x="5200" y="987"/>
                </a:cubicBezTo>
                <a:cubicBezTo>
                  <a:pt x="5141" y="925"/>
                  <a:pt x="5063" y="887"/>
                  <a:pt x="4978" y="887"/>
                </a:cubicBezTo>
                <a:cubicBezTo>
                  <a:pt x="4892" y="887"/>
                  <a:pt x="4813" y="925"/>
                  <a:pt x="4755" y="987"/>
                </a:cubicBezTo>
                <a:cubicBezTo>
                  <a:pt x="4696" y="1049"/>
                  <a:pt x="4659" y="1135"/>
                  <a:pt x="4659" y="1230"/>
                </a:cubicBezTo>
                <a:cubicBezTo>
                  <a:pt x="4659" y="1324"/>
                  <a:pt x="4696" y="1410"/>
                  <a:pt x="4755" y="1471"/>
                </a:cubicBezTo>
                <a:cubicBezTo>
                  <a:pt x="4813" y="1533"/>
                  <a:pt x="4892" y="1569"/>
                  <a:pt x="4978" y="1569"/>
                </a:cubicBezTo>
                <a:cubicBezTo>
                  <a:pt x="5065" y="1569"/>
                  <a:pt x="5144" y="1532"/>
                  <a:pt x="5200" y="1471"/>
                </a:cubicBezTo>
                <a:cubicBezTo>
                  <a:pt x="5259" y="1409"/>
                  <a:pt x="5296" y="1324"/>
                  <a:pt x="5296" y="1230"/>
                </a:cubicBezTo>
                <a:close/>
                <a:moveTo>
                  <a:pt x="6671" y="768"/>
                </a:moveTo>
                <a:lnTo>
                  <a:pt x="6671" y="768"/>
                </a:lnTo>
                <a:cubicBezTo>
                  <a:pt x="6669" y="768"/>
                  <a:pt x="6669" y="768"/>
                  <a:pt x="6671" y="768"/>
                </a:cubicBezTo>
                <a:cubicBezTo>
                  <a:pt x="6662" y="765"/>
                  <a:pt x="6655" y="763"/>
                  <a:pt x="6648" y="763"/>
                </a:cubicBezTo>
                <a:cubicBezTo>
                  <a:pt x="6636" y="763"/>
                  <a:pt x="6624" y="767"/>
                  <a:pt x="6613" y="774"/>
                </a:cubicBezTo>
                <a:cubicBezTo>
                  <a:pt x="6603" y="781"/>
                  <a:pt x="6593" y="790"/>
                  <a:pt x="6588" y="802"/>
                </a:cubicBezTo>
                <a:lnTo>
                  <a:pt x="6588" y="802"/>
                </a:lnTo>
                <a:lnTo>
                  <a:pt x="6345" y="1467"/>
                </a:lnTo>
                <a:lnTo>
                  <a:pt x="6158" y="1022"/>
                </a:lnTo>
                <a:lnTo>
                  <a:pt x="6158" y="1022"/>
                </a:lnTo>
                <a:cubicBezTo>
                  <a:pt x="6153" y="1010"/>
                  <a:pt x="6144" y="999"/>
                  <a:pt x="6133" y="994"/>
                </a:cubicBezTo>
                <a:cubicBezTo>
                  <a:pt x="6123" y="987"/>
                  <a:pt x="6110" y="983"/>
                  <a:pt x="6096" y="983"/>
                </a:cubicBezTo>
                <a:cubicBezTo>
                  <a:pt x="6084" y="983"/>
                  <a:pt x="6072" y="987"/>
                  <a:pt x="6061" y="994"/>
                </a:cubicBezTo>
                <a:cubicBezTo>
                  <a:pt x="6051" y="1001"/>
                  <a:pt x="6042" y="1010"/>
                  <a:pt x="6036" y="1022"/>
                </a:cubicBezTo>
                <a:lnTo>
                  <a:pt x="6036" y="1022"/>
                </a:lnTo>
                <a:lnTo>
                  <a:pt x="5848" y="1467"/>
                </a:lnTo>
                <a:lnTo>
                  <a:pt x="5603" y="802"/>
                </a:lnTo>
                <a:lnTo>
                  <a:pt x="5603" y="802"/>
                </a:lnTo>
                <a:cubicBezTo>
                  <a:pt x="5599" y="790"/>
                  <a:pt x="5591" y="779"/>
                  <a:pt x="5580" y="772"/>
                </a:cubicBezTo>
                <a:cubicBezTo>
                  <a:pt x="5569" y="765"/>
                  <a:pt x="5557" y="761"/>
                  <a:pt x="5545" y="761"/>
                </a:cubicBezTo>
                <a:cubicBezTo>
                  <a:pt x="5536" y="761"/>
                  <a:pt x="5529" y="763"/>
                  <a:pt x="5520" y="767"/>
                </a:cubicBezTo>
                <a:lnTo>
                  <a:pt x="5520" y="767"/>
                </a:lnTo>
                <a:lnTo>
                  <a:pt x="5520" y="767"/>
                </a:lnTo>
                <a:cubicBezTo>
                  <a:pt x="5497" y="777"/>
                  <a:pt x="5483" y="800"/>
                  <a:pt x="5483" y="825"/>
                </a:cubicBezTo>
                <a:cubicBezTo>
                  <a:pt x="5483" y="832"/>
                  <a:pt x="5485" y="841"/>
                  <a:pt x="5488" y="848"/>
                </a:cubicBezTo>
                <a:lnTo>
                  <a:pt x="5488" y="848"/>
                </a:lnTo>
                <a:lnTo>
                  <a:pt x="5790" y="1654"/>
                </a:lnTo>
                <a:lnTo>
                  <a:pt x="5790" y="1654"/>
                </a:lnTo>
                <a:cubicBezTo>
                  <a:pt x="5791" y="1659"/>
                  <a:pt x="5795" y="1666"/>
                  <a:pt x="5800" y="1671"/>
                </a:cubicBezTo>
                <a:cubicBezTo>
                  <a:pt x="5804" y="1675"/>
                  <a:pt x="5809" y="1679"/>
                  <a:pt x="5814" y="1682"/>
                </a:cubicBezTo>
                <a:cubicBezTo>
                  <a:pt x="5816" y="1684"/>
                  <a:pt x="5816" y="1684"/>
                  <a:pt x="5820" y="1686"/>
                </a:cubicBezTo>
                <a:cubicBezTo>
                  <a:pt x="5821" y="1687"/>
                  <a:pt x="5825" y="1687"/>
                  <a:pt x="5829" y="1689"/>
                </a:cubicBezTo>
                <a:cubicBezTo>
                  <a:pt x="5834" y="1691"/>
                  <a:pt x="5841" y="1693"/>
                  <a:pt x="5850" y="1693"/>
                </a:cubicBezTo>
                <a:cubicBezTo>
                  <a:pt x="5862" y="1693"/>
                  <a:pt x="5873" y="1689"/>
                  <a:pt x="5883" y="1682"/>
                </a:cubicBezTo>
                <a:cubicBezTo>
                  <a:pt x="5892" y="1675"/>
                  <a:pt x="5901" y="1666"/>
                  <a:pt x="5906" y="1654"/>
                </a:cubicBezTo>
                <a:lnTo>
                  <a:pt x="5906" y="1654"/>
                </a:lnTo>
                <a:lnTo>
                  <a:pt x="6096" y="1200"/>
                </a:lnTo>
                <a:lnTo>
                  <a:pt x="6287" y="1652"/>
                </a:lnTo>
                <a:lnTo>
                  <a:pt x="6287" y="1652"/>
                </a:lnTo>
                <a:cubicBezTo>
                  <a:pt x="6290" y="1664"/>
                  <a:pt x="6299" y="1673"/>
                  <a:pt x="6308" y="1680"/>
                </a:cubicBezTo>
                <a:cubicBezTo>
                  <a:pt x="6317" y="1687"/>
                  <a:pt x="6327" y="1693"/>
                  <a:pt x="6340" y="1693"/>
                </a:cubicBezTo>
                <a:lnTo>
                  <a:pt x="6348" y="1693"/>
                </a:lnTo>
                <a:cubicBezTo>
                  <a:pt x="6355" y="1693"/>
                  <a:pt x="6364" y="1691"/>
                  <a:pt x="6370" y="1689"/>
                </a:cubicBezTo>
                <a:cubicBezTo>
                  <a:pt x="6377" y="1687"/>
                  <a:pt x="6382" y="1684"/>
                  <a:pt x="6385" y="1680"/>
                </a:cubicBezTo>
                <a:cubicBezTo>
                  <a:pt x="6396" y="1673"/>
                  <a:pt x="6403" y="1661"/>
                  <a:pt x="6408" y="1650"/>
                </a:cubicBezTo>
                <a:lnTo>
                  <a:pt x="6408" y="1650"/>
                </a:lnTo>
                <a:lnTo>
                  <a:pt x="6708" y="848"/>
                </a:lnTo>
                <a:cubicBezTo>
                  <a:pt x="6711" y="841"/>
                  <a:pt x="6713" y="832"/>
                  <a:pt x="6713" y="825"/>
                </a:cubicBezTo>
                <a:cubicBezTo>
                  <a:pt x="6708" y="802"/>
                  <a:pt x="6694" y="779"/>
                  <a:pt x="6671" y="7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9"/>
          <p:cNvSpPr txBox="1">
            <a:spLocks noGrp="1"/>
          </p:cNvSpPr>
          <p:nvPr>
            <p:ph type="body" idx="1"/>
          </p:nvPr>
        </p:nvSpPr>
        <p:spPr>
          <a:xfrm>
            <a:off x="365750" y="1886350"/>
            <a:ext cx="74844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1">
                <a:solidFill>
                  <a:schemeClr val="lt1"/>
                </a:solidFill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29"/>
          <p:cNvSpPr/>
          <p:nvPr/>
        </p:nvSpPr>
        <p:spPr>
          <a:xfrm>
            <a:off x="457202" y="4864608"/>
            <a:ext cx="17085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footer only) 1">
  <p:cSld name="1_Blank (footer only) 8">
    <p:bg>
      <p:bgPr>
        <a:solidFill>
          <a:schemeClr val="lt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2023 Snowflake Inc. All Rights Reserved</a:t>
            </a:r>
            <a:endParaRPr sz="600" b="0" i="0" u="none" strike="noStrike" cap="non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bg>
      <p:bgPr>
        <a:solidFill>
          <a:schemeClr val="dk2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/>
          <p:nvPr/>
        </p:nvSpPr>
        <p:spPr>
          <a:xfrm>
            <a:off x="565331" y="4898914"/>
            <a:ext cx="14733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2023</a:t>
            </a:r>
            <a:r>
              <a:rPr lang="en" sz="6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345195" y="4878329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Summit2022 ">
  <p:cSld name="Multi-Use Summit2022 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 txBox="1">
            <a:spLocks noGrp="1"/>
          </p:cNvSpPr>
          <p:nvPr>
            <p:ph type="body" idx="1"/>
          </p:nvPr>
        </p:nvSpPr>
        <p:spPr>
          <a:xfrm>
            <a:off x="457200" y="1370012"/>
            <a:ext cx="8229600" cy="3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title"/>
          </p:nvPr>
        </p:nvSpPr>
        <p:spPr>
          <a:xfrm>
            <a:off x="457200" y="232899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Summit2022  1">
  <p:cSld name="Multi-Use Summit2022 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body" idx="1"/>
          </p:nvPr>
        </p:nvSpPr>
        <p:spPr>
          <a:xfrm>
            <a:off x="457200" y="1370012"/>
            <a:ext cx="8229600" cy="3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p34"/>
          <p:cNvSpPr txBox="1">
            <a:spLocks noGrp="1"/>
          </p:cNvSpPr>
          <p:nvPr>
            <p:ph type="title"/>
          </p:nvPr>
        </p:nvSpPr>
        <p:spPr>
          <a:xfrm>
            <a:off x="457200" y="232899"/>
            <a:ext cx="8229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 w/ Dotted Lines 02">
  <p:cSld name="Multi-use layout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0" y="4370576"/>
            <a:ext cx="9144001" cy="772925"/>
            <a:chOff x="0" y="4370576"/>
            <a:chExt cx="9144001" cy="772925"/>
          </a:xfrm>
        </p:grpSpPr>
        <p:pic>
          <p:nvPicPr>
            <p:cNvPr id="39" name="Google Shape;39;p5"/>
            <p:cNvPicPr preferRelativeResize="0"/>
            <p:nvPr/>
          </p:nvPicPr>
          <p:blipFill rotWithShape="1">
            <a:blip r:embed="rId2">
              <a:alphaModFix amt="29000"/>
            </a:blip>
            <a:srcRect t="140" b="43663"/>
            <a:stretch/>
          </p:blipFill>
          <p:spPr>
            <a:xfrm>
              <a:off x="0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Google Shape;40;p5"/>
            <p:cNvPicPr preferRelativeResize="0"/>
            <p:nvPr/>
          </p:nvPicPr>
          <p:blipFill rotWithShape="1">
            <a:blip r:embed="rId3">
              <a:alphaModFix amt="29000"/>
            </a:blip>
            <a:srcRect t="140" b="43663"/>
            <a:stretch/>
          </p:blipFill>
          <p:spPr>
            <a:xfrm>
              <a:off x="3051050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5"/>
            <p:cNvPicPr preferRelativeResize="0"/>
            <p:nvPr/>
          </p:nvPicPr>
          <p:blipFill rotWithShape="1">
            <a:blip r:embed="rId4">
              <a:alphaModFix amt="29000"/>
            </a:blip>
            <a:srcRect t="140" b="43663"/>
            <a:stretch/>
          </p:blipFill>
          <p:spPr>
            <a:xfrm>
              <a:off x="6097525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367897" y="228600"/>
            <a:ext cx="8344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/>
          <p:nvPr/>
        </p:nvSpPr>
        <p:spPr>
          <a:xfrm>
            <a:off x="2883200" y="1953900"/>
            <a:ext cx="266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>
            <a:spLocks noGrp="1"/>
          </p:cNvSpPr>
          <p:nvPr>
            <p:ph type="title"/>
          </p:nvPr>
        </p:nvSpPr>
        <p:spPr>
          <a:xfrm>
            <a:off x="335250" y="111764"/>
            <a:ext cx="8473500" cy="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 b="1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5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29B5E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2023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5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 7">
  <p:cSld name="Multi-use layout_9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 txBox="1">
            <a:spLocks noGrp="1"/>
          </p:cNvSpPr>
          <p:nvPr>
            <p:ph type="body" idx="1"/>
          </p:nvPr>
        </p:nvSpPr>
        <p:spPr>
          <a:xfrm>
            <a:off x="345196" y="228600"/>
            <a:ext cx="84537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 i="0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p37"/>
          <p:cNvSpPr txBox="1">
            <a:spLocks noGrp="1"/>
          </p:cNvSpPr>
          <p:nvPr>
            <p:ph type="body" idx="2"/>
          </p:nvPr>
        </p:nvSpPr>
        <p:spPr>
          <a:xfrm>
            <a:off x="345196" y="731520"/>
            <a:ext cx="84537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B5B5B"/>
              </a:buClr>
              <a:buSzPts val="1600"/>
              <a:buNone/>
              <a:defRPr sz="1600">
                <a:solidFill>
                  <a:srgbClr val="5B5B5B"/>
                </a:solidFill>
              </a:defRPr>
            </a:lvl1pPr>
            <a:lvl2pPr marL="91440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8" name="Google Shape;288;p37"/>
          <p:cNvSpPr/>
          <p:nvPr/>
        </p:nvSpPr>
        <p:spPr>
          <a:xfrm>
            <a:off x="557784" y="4898914"/>
            <a:ext cx="14733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2023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7"/>
          <p:cNvSpPr txBox="1">
            <a:spLocks noGrp="1"/>
          </p:cNvSpPr>
          <p:nvPr>
            <p:ph type="sldNum" idx="12"/>
          </p:nvPr>
        </p:nvSpPr>
        <p:spPr>
          <a:xfrm>
            <a:off x="8325201" y="4898914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345195" y="4878329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Layout 3">
  <p:cSld name="One Column Layout_4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>
            <a:spLocks noGrp="1"/>
          </p:cNvSpPr>
          <p:nvPr>
            <p:ph type="body" idx="1"/>
          </p:nvPr>
        </p:nvSpPr>
        <p:spPr>
          <a:xfrm>
            <a:off x="345195" y="992625"/>
            <a:ext cx="8453700" cy="3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B5B5B"/>
              </a:buClr>
              <a:buSzPts val="1600"/>
              <a:buNone/>
              <a:defRPr sz="1600">
                <a:solidFill>
                  <a:srgbClr val="5B5B5B"/>
                </a:solidFill>
              </a:defRPr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3" name="Google Shape;293;p38"/>
          <p:cNvSpPr txBox="1">
            <a:spLocks noGrp="1"/>
          </p:cNvSpPr>
          <p:nvPr>
            <p:ph type="body" idx="2"/>
          </p:nvPr>
        </p:nvSpPr>
        <p:spPr>
          <a:xfrm>
            <a:off x="345195" y="228600"/>
            <a:ext cx="8453700" cy="6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4" name="Google Shape;294;p38"/>
          <p:cNvSpPr/>
          <p:nvPr/>
        </p:nvSpPr>
        <p:spPr>
          <a:xfrm>
            <a:off x="345195" y="4878329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8"/>
          <p:cNvSpPr/>
          <p:nvPr/>
        </p:nvSpPr>
        <p:spPr>
          <a:xfrm>
            <a:off x="557784" y="4898914"/>
            <a:ext cx="14733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2023</a:t>
            </a:r>
            <a:r>
              <a:rPr lang="en"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 b="0" i="0" u="none" strike="noStrike" cap="non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8"/>
          <p:cNvSpPr txBox="1">
            <a:spLocks noGrp="1"/>
          </p:cNvSpPr>
          <p:nvPr>
            <p:ph type="sldNum" idx="12"/>
          </p:nvPr>
        </p:nvSpPr>
        <p:spPr>
          <a:xfrm>
            <a:off x="8325201" y="4898914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9"/>
          <p:cNvSpPr/>
          <p:nvPr/>
        </p:nvSpPr>
        <p:spPr>
          <a:xfrm>
            <a:off x="565331" y="4898914"/>
            <a:ext cx="14733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2023</a:t>
            </a:r>
            <a:r>
              <a:rPr lang="en"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 b="0" i="0" u="none" strike="noStrike" cap="non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9"/>
          <p:cNvSpPr txBox="1">
            <a:spLocks noGrp="1"/>
          </p:cNvSpPr>
          <p:nvPr>
            <p:ph type="sldNum" idx="12"/>
          </p:nvPr>
        </p:nvSpPr>
        <p:spPr>
          <a:xfrm>
            <a:off x="8390386" y="4898914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39"/>
          <p:cNvSpPr/>
          <p:nvPr/>
        </p:nvSpPr>
        <p:spPr>
          <a:xfrm>
            <a:off x="345195" y="4878329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366600" y="3160438"/>
            <a:ext cx="5394900" cy="4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" name="Google Shape;304;p40"/>
          <p:cNvSpPr txBox="1">
            <a:spLocks noGrp="1"/>
          </p:cNvSpPr>
          <p:nvPr>
            <p:ph type="title" idx="2"/>
          </p:nvPr>
        </p:nvSpPr>
        <p:spPr>
          <a:xfrm>
            <a:off x="366600" y="4359693"/>
            <a:ext cx="42054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5" name="Google Shape;305;p40"/>
          <p:cNvSpPr txBox="1">
            <a:spLocks noGrp="1"/>
          </p:cNvSpPr>
          <p:nvPr>
            <p:ph type="title" idx="3"/>
          </p:nvPr>
        </p:nvSpPr>
        <p:spPr>
          <a:xfrm>
            <a:off x="366600" y="1188725"/>
            <a:ext cx="74109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2pPr>
            <a:lvl3pPr lvl="2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3pPr>
            <a:lvl4pPr lvl="3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4pPr>
            <a:lvl5pPr lvl="4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5pPr>
            <a:lvl6pPr lvl="5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6pPr>
            <a:lvl7pPr lvl="6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7pPr>
            <a:lvl8pPr lvl="7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8pPr>
            <a:lvl9pPr lvl="8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 Black"/>
              <a:buNone/>
              <a:defRPr sz="4400" b="0"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306" name="Google Shape;306;p40"/>
          <p:cNvSpPr/>
          <p:nvPr/>
        </p:nvSpPr>
        <p:spPr>
          <a:xfrm>
            <a:off x="456932" y="4898925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dk1"/>
                </a:solidFill>
              </a:rPr>
              <a:t>2025 Snowflake</a:t>
            </a:r>
            <a:r>
              <a:rPr lang="en" sz="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04">
  <p:cSld name="Divider 0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chemeClr val="lt1"/>
                </a:solidFill>
              </a:rPr>
              <a:t>2025 Snowflake</a:t>
            </a: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1"/>
          <p:cNvSpPr txBox="1">
            <a:spLocks noGrp="1"/>
          </p:cNvSpPr>
          <p:nvPr>
            <p:ph type="ctrTitle"/>
          </p:nvPr>
        </p:nvSpPr>
        <p:spPr>
          <a:xfrm>
            <a:off x="352600" y="1156627"/>
            <a:ext cx="6817800" cy="14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22850" rIns="457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Data Cloud_1_1_3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2"/>
          <p:cNvSpPr txBox="1">
            <a:spLocks noGrp="1"/>
          </p:cNvSpPr>
          <p:nvPr>
            <p:ph type="title"/>
          </p:nvPr>
        </p:nvSpPr>
        <p:spPr>
          <a:xfrm>
            <a:off x="456925" y="1304775"/>
            <a:ext cx="5608200" cy="14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1" i="0" u="none" strike="noStrike" cap="none">
                <a:solidFill>
                  <a:schemeClr val="lt1"/>
                </a:solidFill>
              </a:defRPr>
            </a:lvl1pPr>
            <a:lvl2pPr lvl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Montserrat"/>
              <a:buNone/>
              <a:defRPr sz="1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4" name="Google Shape;314;p42"/>
          <p:cNvSpPr/>
          <p:nvPr/>
        </p:nvSpPr>
        <p:spPr>
          <a:xfrm>
            <a:off x="478107" y="4914319"/>
            <a:ext cx="1635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© 2025 Snowflake Inc. All Rights Reserved</a:t>
            </a:r>
            <a:endParaRPr sz="600">
              <a:solidFill>
                <a:schemeClr val="lt1"/>
              </a:solidFill>
            </a:endParaRPr>
          </a:p>
        </p:txBody>
      </p:sp>
      <p:pic>
        <p:nvPicPr>
          <p:cNvPr id="315" name="Google Shape;315;p42"/>
          <p:cNvPicPr preferRelativeResize="0"/>
          <p:nvPr/>
        </p:nvPicPr>
        <p:blipFill rotWithShape="1">
          <a:blip r:embed="rId3">
            <a:alphaModFix/>
          </a:blip>
          <a:srcRect l="69" r="79"/>
          <a:stretch/>
        </p:blipFill>
        <p:spPr>
          <a:xfrm>
            <a:off x="472601" y="3923820"/>
            <a:ext cx="1384549" cy="7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D9BFA-AEB3-09A6-550C-3EBE995C9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288F1-D14F-0888-1E34-54C1598745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96A91-F46B-206E-A180-21B5DF045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3EF45-7B7B-ABD1-15DB-1702B3B78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0E64D-6F73-B473-8284-77A0FB39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493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721CB-5010-39A9-899E-319EAD9ED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228A-2091-DDE8-8A61-5945A0041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5DA7D-6BD9-B116-878C-96DCEC29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D475E-E646-A6CA-8E78-FEEA6715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5F781-79E9-6C66-F74F-7FF75DEC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2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 w/ Dotted Arrows">
  <p:cSld name="Multi-use layout_1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l="22839"/>
          <a:stretch/>
        </p:blipFill>
        <p:spPr>
          <a:xfrm flipH="1">
            <a:off x="7782375" y="2935675"/>
            <a:ext cx="1368150" cy="193122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367897" y="228600"/>
            <a:ext cx="8344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ubTitle" idx="1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/>
          <p:nvPr/>
        </p:nvSpPr>
        <p:spPr>
          <a:xfrm>
            <a:off x="2883200" y="1953900"/>
            <a:ext cx="266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6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961CE-DD70-2B4A-046E-3F18D94F8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4F131-A22F-917D-EF58-B301C3409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7D2F1-44D0-E9C5-B0E9-53792F27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32ED4-11C5-C085-D445-930744E65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48AD3-C0A8-0DC5-2D0B-983B87EE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0580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F295B-44F8-7EE6-11EB-2F7A091A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177C4-6385-7B10-D6C0-E1D349970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4AD14-8B19-A486-5992-8D45AE701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D3BED-6F37-87C2-C455-A9D569BD7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4F4B75-8832-70F1-DC04-66794DAD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AEF76-3148-9E4D-6F5A-4C11648F6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018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47539-BC31-A168-1088-FCE64764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D76C8-F7E5-E24E-B390-E31EE5E4D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1E2FC-1107-76FE-27A8-4E5E1329E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1467B-32F5-FA8B-0B12-EF7237FE2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2A5AA5-970F-EC83-B5C8-DE596F9AD8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242C4B-FB0F-F4F0-4987-2C8C6DB71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97E7F6-8592-9ACC-63D8-272E0042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2A1E82-C291-E114-2A83-D009FEDC8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403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7C097-F4DC-DD43-5C52-0A4926F16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DEDC3-A3AB-0D61-EB64-91D899457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B4377B-9EB0-8996-0C73-2E7353D78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9DC76-2FAD-FF77-E732-07A7C957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846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C5E344-04D6-AEE4-E606-C8DC5ECB4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657672-C529-8E37-2B37-99383B01C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2DE25D-DDB9-9BBF-CC9B-496B0274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0058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14E16-825B-43F5-F09C-2588A928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25E61-FC3B-C1E8-6C6A-C0A2051FF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90213-3D39-4B5E-2F80-09290F6EA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1C838-1670-1930-1DEF-014D816BB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8FF5B-EC5C-F266-2049-4F0D32FC7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FC7EA-AF1D-B097-70F0-A152BBB54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028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5AD62-2496-DC91-4862-081CD0C59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775F51-0FA9-21D9-CEB7-D658461589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1749C-68DB-1519-8586-60D3D573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A53DD-516B-831F-F7E1-F7BCF53F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266DD-A07D-D89C-E69E-B8FF2A78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C5E84-D58C-B9FE-67A2-DC9A6D654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15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73805-EEBD-1A03-B0B0-4D3889150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1ACA0-2F82-275B-7198-6045AD13A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518D5-992A-D8EB-AA3E-39B6C54A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057A6-F7AA-AC3B-92F3-FBDBE7B8E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9ADE0-8938-776B-47CA-B07EE5CEF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192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1AE04-4269-544D-4FA8-235053882F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B16DD-95AC-6D3B-C573-2ADB6F97B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2431B-191E-51A4-2E14-9F9A040F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69CDF-96BD-8EFA-8570-A2FE03525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0904F-EC8C-45DC-6F89-22C1CED6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2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Layout">
  <p:cSld name="One Column Layout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365750" y="228600"/>
            <a:ext cx="83211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1"/>
          </p:nvPr>
        </p:nvSpPr>
        <p:spPr>
          <a:xfrm>
            <a:off x="365750" y="1371600"/>
            <a:ext cx="41604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2"/>
          </p:nvPr>
        </p:nvSpPr>
        <p:spPr>
          <a:xfrm>
            <a:off x="4617721" y="1371600"/>
            <a:ext cx="41604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8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3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Layout">
  <p:cSld name="One Column Layout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365750" y="228600"/>
            <a:ext cx="83211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body" idx="1"/>
          </p:nvPr>
        </p:nvSpPr>
        <p:spPr>
          <a:xfrm>
            <a:off x="365750" y="1371600"/>
            <a:ext cx="26976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3169031" y="1371600"/>
            <a:ext cx="26976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body" idx="3"/>
          </p:nvPr>
        </p:nvSpPr>
        <p:spPr>
          <a:xfrm>
            <a:off x="6127925" y="1371600"/>
            <a:ext cx="26976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ldNum" idx="12"/>
          </p:nvPr>
        </p:nvSpPr>
        <p:spPr>
          <a:xfrm>
            <a:off x="8229600" y="4864608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9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9"/>
          <p:cNvSpPr txBox="1">
            <a:spLocks noGrp="1"/>
          </p:cNvSpPr>
          <p:nvPr>
            <p:ph type="subTitle" idx="4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96">
          <p15:clr>
            <a:srgbClr val="FA7B17"/>
          </p15:clr>
        </p15:guide>
        <p15:guide id="2" pos="1906">
          <p15:clr>
            <a:srgbClr val="FA7B17"/>
          </p15:clr>
        </p15:guide>
        <p15:guide id="3" pos="3758">
          <p15:clr>
            <a:srgbClr val="FA7B17"/>
          </p15:clr>
        </p15:guide>
        <p15:guide id="4" pos="3860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 Layout">
  <p:cSld name="One Column Layout_1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/>
          <p:nvPr/>
        </p:nvSpPr>
        <p:spPr>
          <a:xfrm>
            <a:off x="457195" y="4846508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229600" y="4864608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365750" y="228600"/>
            <a:ext cx="8321100" cy="6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body" idx="1"/>
          </p:nvPr>
        </p:nvSpPr>
        <p:spPr>
          <a:xfrm>
            <a:off x="365750" y="1371600"/>
            <a:ext cx="19203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body" idx="2"/>
          </p:nvPr>
        </p:nvSpPr>
        <p:spPr>
          <a:xfrm>
            <a:off x="2459408" y="1371600"/>
            <a:ext cx="19203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body" idx="3"/>
          </p:nvPr>
        </p:nvSpPr>
        <p:spPr>
          <a:xfrm>
            <a:off x="4673192" y="1371600"/>
            <a:ext cx="19203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body" idx="4"/>
          </p:nvPr>
        </p:nvSpPr>
        <p:spPr>
          <a:xfrm>
            <a:off x="6887000" y="1371600"/>
            <a:ext cx="19203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660640" y="4867093"/>
            <a:ext cx="14733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0"/>
          <p:cNvSpPr txBox="1">
            <a:spLocks noGrp="1"/>
          </p:cNvSpPr>
          <p:nvPr>
            <p:ph type="subTitle" idx="5"/>
          </p:nvPr>
        </p:nvSpPr>
        <p:spPr>
          <a:xfrm>
            <a:off x="365760" y="655285"/>
            <a:ext cx="834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22">
          <p15:clr>
            <a:srgbClr val="FA7B17"/>
          </p15:clr>
        </p15:guide>
        <p15:guide id="2" pos="4211">
          <p15:clr>
            <a:srgbClr val="FA7B17"/>
          </p15:clr>
        </p15:guide>
        <p15:guide id="3" pos="1549">
          <p15:clr>
            <a:srgbClr val="FA7B17"/>
          </p15:clr>
        </p15:guide>
        <p15:guide id="4" pos="2816">
          <p15:clr>
            <a:srgbClr val="FA7B17"/>
          </p15:clr>
        </p15:guide>
        <p15:guide id="5" pos="2944">
          <p15:clr>
            <a:srgbClr val="FA7B17"/>
          </p15:clr>
        </p15:guide>
        <p15:guide id="6" pos="4338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/>
          <p:nvPr/>
        </p:nvSpPr>
        <p:spPr>
          <a:xfrm>
            <a:off x="2291700" y="0"/>
            <a:ext cx="685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365750" y="228600"/>
            <a:ext cx="1926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 i="0" cap="none">
                <a:solidFill>
                  <a:schemeClr val="dk1"/>
                </a:solidFill>
              </a:defRPr>
            </a:lvl1pPr>
            <a:lvl2pPr marL="914400" lvl="1" indent="-3429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1"/>
            </a:lvl2pPr>
            <a:lvl3pPr marL="1371600" lvl="2" indent="-3429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b="1"/>
            </a:lvl3pPr>
            <a:lvl4pPr marL="1828800" lvl="3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1"/>
            </a:lvl4pPr>
            <a:lvl5pPr marL="2286000" lvl="4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1"/>
            </a:lvl5pPr>
            <a:lvl6pPr marL="2743200" lvl="5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1"/>
            </a:lvl6pPr>
            <a:lvl7pPr marL="3200400" lvl="6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1"/>
            </a:lvl7pPr>
            <a:lvl8pPr marL="3657600" lvl="7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b="1"/>
            </a:lvl8pPr>
            <a:lvl9pPr marL="4114800" lvl="8" indent="-317500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•"/>
              <a:defRPr b="1"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sldNum" idx="12"/>
          </p:nvPr>
        </p:nvSpPr>
        <p:spPr>
          <a:xfrm>
            <a:off x="8229600" y="4864608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EFEFE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1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929292"/>
                </a:solidFill>
              </a:rPr>
              <a:t>2025 Snowflake</a:t>
            </a:r>
            <a:r>
              <a:rPr lang="en" sz="600" b="0" i="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1"/>
          <p:cNvSpPr txBox="1">
            <a:spLocks noGrp="1"/>
          </p:cNvSpPr>
          <p:nvPr>
            <p:ph type="body" idx="2"/>
          </p:nvPr>
        </p:nvSpPr>
        <p:spPr>
          <a:xfrm>
            <a:off x="2961200" y="914400"/>
            <a:ext cx="5725500" cy="37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•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6369225" y="228600"/>
            <a:ext cx="1322446" cy="1414662"/>
          </a:xfrm>
          <a:custGeom>
            <a:avLst/>
            <a:gdLst/>
            <a:ahLst/>
            <a:cxnLst/>
            <a:rect l="l" t="t" r="r" b="b"/>
            <a:pathLst>
              <a:path w="1950" h="2085" extrusionOk="0">
                <a:moveTo>
                  <a:pt x="402" y="0"/>
                </a:moveTo>
                <a:cubicBezTo>
                  <a:pt x="281" y="0"/>
                  <a:pt x="162" y="64"/>
                  <a:pt x="97" y="177"/>
                </a:cubicBezTo>
                <a:cubicBezTo>
                  <a:pt x="0" y="345"/>
                  <a:pt x="57" y="560"/>
                  <a:pt x="226" y="657"/>
                </a:cubicBezTo>
                <a:cubicBezTo>
                  <a:pt x="894" y="1043"/>
                  <a:pt x="894" y="1043"/>
                  <a:pt x="894" y="1043"/>
                </a:cubicBezTo>
                <a:cubicBezTo>
                  <a:pt x="226" y="1428"/>
                  <a:pt x="226" y="1428"/>
                  <a:pt x="226" y="1428"/>
                </a:cubicBezTo>
                <a:cubicBezTo>
                  <a:pt x="57" y="1526"/>
                  <a:pt x="0" y="1740"/>
                  <a:pt x="97" y="1909"/>
                </a:cubicBezTo>
                <a:cubicBezTo>
                  <a:pt x="162" y="2022"/>
                  <a:pt x="280" y="2085"/>
                  <a:pt x="402" y="2085"/>
                </a:cubicBezTo>
                <a:cubicBezTo>
                  <a:pt x="462" y="2085"/>
                  <a:pt x="522" y="2070"/>
                  <a:pt x="578" y="2038"/>
                </a:cubicBezTo>
                <a:cubicBezTo>
                  <a:pt x="1773" y="1347"/>
                  <a:pt x="1773" y="1347"/>
                  <a:pt x="1773" y="1347"/>
                </a:cubicBezTo>
                <a:cubicBezTo>
                  <a:pt x="1853" y="1301"/>
                  <a:pt x="1908" y="1228"/>
                  <a:pt x="1933" y="1146"/>
                </a:cubicBezTo>
                <a:cubicBezTo>
                  <a:pt x="1945" y="1109"/>
                  <a:pt x="1950" y="1070"/>
                  <a:pt x="1949" y="1032"/>
                </a:cubicBezTo>
                <a:cubicBezTo>
                  <a:pt x="1948" y="1004"/>
                  <a:pt x="1944" y="976"/>
                  <a:pt x="1937" y="949"/>
                </a:cubicBezTo>
                <a:cubicBezTo>
                  <a:pt x="1913" y="863"/>
                  <a:pt x="1857" y="786"/>
                  <a:pt x="1773" y="738"/>
                </a:cubicBezTo>
                <a:cubicBezTo>
                  <a:pt x="578" y="48"/>
                  <a:pt x="578" y="48"/>
                  <a:pt x="578" y="48"/>
                </a:cubicBezTo>
                <a:cubicBezTo>
                  <a:pt x="522" y="16"/>
                  <a:pt x="462" y="0"/>
                  <a:pt x="402" y="0"/>
                </a:cubicBezTo>
              </a:path>
            </a:pathLst>
          </a:custGeom>
          <a:solidFill>
            <a:srgbClr val="27B1E3">
              <a:alpha val="1173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1"/>
          <p:cNvSpPr/>
          <p:nvPr/>
        </p:nvSpPr>
        <p:spPr>
          <a:xfrm>
            <a:off x="2295101" y="2767075"/>
            <a:ext cx="2772174" cy="2372082"/>
          </a:xfrm>
          <a:custGeom>
            <a:avLst/>
            <a:gdLst/>
            <a:ahLst/>
            <a:cxnLst/>
            <a:rect l="l" t="t" r="r" b="b"/>
            <a:pathLst>
              <a:path w="4248542" h="3635375" extrusionOk="0">
                <a:moveTo>
                  <a:pt x="0" y="0"/>
                </a:moveTo>
                <a:cubicBezTo>
                  <a:pt x="0" y="0"/>
                  <a:pt x="0" y="0"/>
                  <a:pt x="3688930" y="2134683"/>
                </a:cubicBezTo>
                <a:cubicBezTo>
                  <a:pt x="3955829" y="2287388"/>
                  <a:pt x="4133762" y="2532351"/>
                  <a:pt x="4210019" y="2805947"/>
                </a:cubicBezTo>
                <a:cubicBezTo>
                  <a:pt x="4232261" y="2891843"/>
                  <a:pt x="4244971" y="2980921"/>
                  <a:pt x="4248147" y="3069999"/>
                </a:cubicBezTo>
                <a:cubicBezTo>
                  <a:pt x="4251325" y="3190890"/>
                  <a:pt x="4235438" y="3314962"/>
                  <a:pt x="4197309" y="3432672"/>
                </a:cubicBezTo>
                <a:cubicBezTo>
                  <a:pt x="4177450" y="3497890"/>
                  <a:pt x="4151634" y="3561318"/>
                  <a:pt x="4120109" y="3622062"/>
                </a:cubicBezTo>
                <a:lnTo>
                  <a:pt x="4112399" y="3635375"/>
                </a:lnTo>
                <a:lnTo>
                  <a:pt x="0" y="3635375"/>
                </a:lnTo>
                <a:lnTo>
                  <a:pt x="0" y="3623553"/>
                </a:lnTo>
                <a:cubicBezTo>
                  <a:pt x="0" y="3623553"/>
                  <a:pt x="0" y="3623553"/>
                  <a:pt x="896019" y="3104994"/>
                </a:cubicBezTo>
                <a:cubicBezTo>
                  <a:pt x="896019" y="3104994"/>
                  <a:pt x="896019" y="3104994"/>
                  <a:pt x="0" y="2586434"/>
                </a:cubicBezTo>
                <a:cubicBezTo>
                  <a:pt x="0" y="2586434"/>
                  <a:pt x="0" y="2586434"/>
                  <a:pt x="0" y="0"/>
                </a:cubicBezTo>
                <a:close/>
              </a:path>
            </a:pathLst>
          </a:custGeom>
          <a:solidFill>
            <a:srgbClr val="27B1E3">
              <a:alpha val="117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1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11"/>
          <p:cNvPicPr preferRelativeResize="0"/>
          <p:nvPr/>
        </p:nvPicPr>
        <p:blipFill rotWithShape="1">
          <a:blip r:embed="rId2">
            <a:alphaModFix/>
          </a:blip>
          <a:srcRect l="16763"/>
          <a:stretch/>
        </p:blipFill>
        <p:spPr>
          <a:xfrm rot="10800000">
            <a:off x="7338076" y="640000"/>
            <a:ext cx="1805925" cy="23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lue Left Bar">
  <p:cSld name="Agenda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"/>
          <p:cNvSpPr/>
          <p:nvPr/>
        </p:nvSpPr>
        <p:spPr>
          <a:xfrm flipH="1">
            <a:off x="-775" y="0"/>
            <a:ext cx="2743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2"/>
          <p:cNvSpPr txBox="1">
            <a:spLocks noGrp="1"/>
          </p:cNvSpPr>
          <p:nvPr>
            <p:ph type="body" idx="1"/>
          </p:nvPr>
        </p:nvSpPr>
        <p:spPr>
          <a:xfrm>
            <a:off x="365750" y="228600"/>
            <a:ext cx="2376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 b="1" i="0" cap="none">
                <a:solidFill>
                  <a:srgbClr val="FFFFFF"/>
                </a:solidFill>
              </a:defRPr>
            </a:lvl1pPr>
            <a:lvl2pPr marL="914400" lvl="1" indent="-34290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b="1">
                <a:solidFill>
                  <a:srgbClr val="FFFFFF"/>
                </a:solidFill>
              </a:defRPr>
            </a:lvl2pPr>
            <a:lvl3pPr marL="1371600" lvl="2" indent="-3429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 b="1"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Char char="•"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2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2"/>
          <p:cNvSpPr/>
          <p:nvPr/>
        </p:nvSpPr>
        <p:spPr>
          <a:xfrm>
            <a:off x="457195" y="4846320"/>
            <a:ext cx="135250" cy="128588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2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</a:t>
            </a:r>
            <a:r>
              <a:rPr lang="en" sz="600">
                <a:solidFill>
                  <a:srgbClr val="FFFFFF"/>
                </a:solidFill>
              </a:rPr>
              <a:t>2025 Snowflake</a:t>
            </a:r>
            <a:r>
              <a:rPr lang="en" sz="600" b="0" i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Inc. All Rights Reserved</a:t>
            </a:r>
            <a:endParaRPr sz="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2"/>
          <p:cNvSpPr txBox="1">
            <a:spLocks noGrp="1"/>
          </p:cNvSpPr>
          <p:nvPr>
            <p:ph type="body" idx="2"/>
          </p:nvPr>
        </p:nvSpPr>
        <p:spPr>
          <a:xfrm>
            <a:off x="365750" y="1291650"/>
            <a:ext cx="2210400" cy="25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Char char="•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2"/>
          <p:cNvSpPr/>
          <p:nvPr/>
        </p:nvSpPr>
        <p:spPr>
          <a:xfrm>
            <a:off x="0" y="343500"/>
            <a:ext cx="1371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66550" y="228600"/>
            <a:ext cx="83202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R="0" lvl="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 i="0" u="none" strike="noStrike" cap="none">
                <a:solidFill>
                  <a:schemeClr val="dk1"/>
                </a:solidFill>
              </a:defRPr>
            </a:lvl1pPr>
            <a:lvl2pPr lvl="1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2pPr>
            <a:lvl3pPr lvl="2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3pPr>
            <a:lvl4pPr lvl="3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4pPr>
            <a:lvl5pPr lvl="4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5pPr>
            <a:lvl6pPr lvl="5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6pPr>
            <a:lvl7pPr lvl="6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7pPr>
            <a:lvl8pPr lvl="7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800" b="1"/>
            </a:lvl8pPr>
            <a:lvl9pPr lvl="8" rtl="0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 sz="1800" b="1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65750" y="1280150"/>
            <a:ext cx="8320200" cy="3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i="0" u="none" strike="noStrike" cap="none">
                <a:solidFill>
                  <a:srgbClr val="5B5B5B"/>
                </a:solidFill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i="0" u="none" strike="noStrike" cap="none">
                <a:solidFill>
                  <a:srgbClr val="5B5B5B"/>
                </a:solidFill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Char char="•"/>
              <a:defRPr i="0" u="none" strike="noStrike" cap="none"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29600" y="4866905"/>
            <a:ext cx="473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600" i="0">
                <a:solidFill>
                  <a:srgbClr val="92929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403">
          <p15:clr>
            <a:srgbClr val="F26B43"/>
          </p15:clr>
        </p15:guide>
        <p15:guide id="3" orient="horz" pos="1620">
          <p15:clr>
            <a:srgbClr val="EA4335"/>
          </p15:clr>
        </p15:guide>
        <p15:guide id="4" orient="horz" pos="2952">
          <p15:clr>
            <a:srgbClr val="F26B43"/>
          </p15:clr>
        </p15:guide>
        <p15:guide id="5" pos="288">
          <p15:clr>
            <a:srgbClr val="EA4335"/>
          </p15:clr>
        </p15:guide>
        <p15:guide id="6" pos="5472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DD752A-BFC0-1F41-1707-EAF80BAD3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94B31-B91F-E5B7-A34C-578260949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29F3A-3655-BD33-CA8F-88BB18C24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0462E8-DB5E-1F42-911A-01B7EC72F6B4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C8A77-E212-38E1-2C8C-F5AA3384D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79704-D704-A2CD-03EF-F68B697C0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E7DF0F-A012-D64D-80D2-5DADFE5B2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3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14"/>
          <p:cNvSpPr txBox="1">
            <a:spLocks noGrp="1"/>
          </p:cNvSpPr>
          <p:nvPr>
            <p:ph type="title" idx="2"/>
          </p:nvPr>
        </p:nvSpPr>
        <p:spPr>
          <a:xfrm>
            <a:off x="366600" y="3964437"/>
            <a:ext cx="4205400" cy="9592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Tom Manfredi | Partner Solution Engineer</a:t>
            </a:r>
            <a:br>
              <a:rPr lang="en" dirty="0"/>
            </a:br>
            <a:r>
              <a:rPr lang="en" dirty="0" err="1"/>
              <a:t>tom.manfredi@snowflake.com</a:t>
            </a:r>
            <a:br>
              <a:rPr lang="en" dirty="0"/>
            </a:br>
            <a:r>
              <a:rPr lang="en" dirty="0"/>
              <a:t>September 2025</a:t>
            </a:r>
            <a:endParaRPr dirty="0"/>
          </a:p>
        </p:txBody>
      </p:sp>
      <p:sp>
        <p:nvSpPr>
          <p:cNvPr id="1692" name="Google Shape;1692;p214"/>
          <p:cNvSpPr txBox="1"/>
          <p:nvPr/>
        </p:nvSpPr>
        <p:spPr>
          <a:xfrm>
            <a:off x="366600" y="1645925"/>
            <a:ext cx="74724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lt1"/>
                </a:solidFill>
              </a:rPr>
              <a:t>Asking Questions of your Documents</a:t>
            </a:r>
            <a:endParaRPr sz="4400" b="1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b="1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</a:rPr>
              <a:t>E</a:t>
            </a:r>
            <a:r>
              <a:rPr lang="en" sz="2000" b="1" dirty="0" err="1">
                <a:solidFill>
                  <a:schemeClr val="dk1"/>
                </a:solidFill>
              </a:rPr>
              <a:t>xploring</a:t>
            </a:r>
            <a:r>
              <a:rPr lang="en" sz="2000" b="1" dirty="0">
                <a:solidFill>
                  <a:schemeClr val="dk1"/>
                </a:solidFill>
              </a:rPr>
              <a:t> Deployment Options</a:t>
            </a:r>
            <a:endParaRPr sz="20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DD0656-65FE-9410-C998-E4161EC57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6548" y="746047"/>
            <a:ext cx="2025302" cy="5309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218C048-D95A-14AA-DE38-C244CF82AAA2}"/>
              </a:ext>
            </a:extLst>
          </p:cNvPr>
          <p:cNvSpPr/>
          <p:nvPr/>
        </p:nvSpPr>
        <p:spPr>
          <a:xfrm>
            <a:off x="710293" y="1894115"/>
            <a:ext cx="2163536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1AF736-C234-273F-1A84-81569D358CE1}"/>
              </a:ext>
            </a:extLst>
          </p:cNvPr>
          <p:cNvSpPr/>
          <p:nvPr/>
        </p:nvSpPr>
        <p:spPr>
          <a:xfrm>
            <a:off x="5861957" y="1894115"/>
            <a:ext cx="2163536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3D588090-0912-1731-1C99-C6BDD55E456B}"/>
              </a:ext>
            </a:extLst>
          </p:cNvPr>
          <p:cNvSpPr/>
          <p:nvPr/>
        </p:nvSpPr>
        <p:spPr>
          <a:xfrm>
            <a:off x="2176677" y="2808512"/>
            <a:ext cx="342900" cy="322622"/>
          </a:xfrm>
          <a:prstGeom prst="ca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41EC3E-7C3D-BC53-0855-E3C7ED4A6248}"/>
              </a:ext>
            </a:extLst>
          </p:cNvPr>
          <p:cNvSpPr txBox="1"/>
          <p:nvPr/>
        </p:nvSpPr>
        <p:spPr>
          <a:xfrm>
            <a:off x="1897764" y="3118492"/>
            <a:ext cx="9444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Document Stage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04904-7160-46C6-C592-591E5CC883CA}"/>
              </a:ext>
            </a:extLst>
          </p:cNvPr>
          <p:cNvSpPr txBox="1"/>
          <p:nvPr/>
        </p:nvSpPr>
        <p:spPr>
          <a:xfrm>
            <a:off x="1985249" y="2017752"/>
            <a:ext cx="780584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Search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96AEA7-9B75-0273-6BBB-C442B2A4F198}"/>
              </a:ext>
            </a:extLst>
          </p:cNvPr>
          <p:cNvSpPr txBox="1"/>
          <p:nvPr/>
        </p:nvSpPr>
        <p:spPr>
          <a:xfrm>
            <a:off x="835678" y="2098543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App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Package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C14041-1539-F1BD-504A-4F7853619784}"/>
              </a:ext>
            </a:extLst>
          </p:cNvPr>
          <p:cNvSpPr txBox="1"/>
          <p:nvPr/>
        </p:nvSpPr>
        <p:spPr>
          <a:xfrm>
            <a:off x="785596" y="2695388"/>
            <a:ext cx="1131497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10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code</a:t>
            </a:r>
          </a:p>
          <a:p>
            <a:pPr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Manifest</a:t>
            </a:r>
          </a:p>
          <a:p>
            <a:pPr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Setup script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9A2A47-5F55-5724-0B29-821E55957CED}"/>
              </a:ext>
            </a:extLst>
          </p:cNvPr>
          <p:cNvCxnSpPr>
            <a:cxnSpLocks/>
          </p:cNvCxnSpPr>
          <p:nvPr/>
        </p:nvCxnSpPr>
        <p:spPr>
          <a:xfrm flipH="1" flipV="1">
            <a:off x="1278603" y="2490959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34E02E-8043-8A45-FFF2-CA25A8FD93AD}"/>
              </a:ext>
            </a:extLst>
          </p:cNvPr>
          <p:cNvCxnSpPr>
            <a:cxnSpLocks/>
          </p:cNvCxnSpPr>
          <p:nvPr/>
        </p:nvCxnSpPr>
        <p:spPr>
          <a:xfrm flipH="1" flipV="1">
            <a:off x="2348127" y="2587916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19A57E6-3A31-ACEE-E3ED-868B5683FF0B}"/>
              </a:ext>
            </a:extLst>
          </p:cNvPr>
          <p:cNvCxnSpPr/>
          <p:nvPr/>
        </p:nvCxnSpPr>
        <p:spPr>
          <a:xfrm flipV="1">
            <a:off x="1287699" y="1277013"/>
            <a:ext cx="2149466" cy="821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E1E8E7-292C-7251-32CE-F6C5780C2855}"/>
              </a:ext>
            </a:extLst>
          </p:cNvPr>
          <p:cNvCxnSpPr>
            <a:cxnSpLocks/>
          </p:cNvCxnSpPr>
          <p:nvPr/>
        </p:nvCxnSpPr>
        <p:spPr>
          <a:xfrm>
            <a:off x="5401849" y="1277013"/>
            <a:ext cx="1541876" cy="821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29593C6-D7D9-0D0F-55D2-C322F7FA62C8}"/>
              </a:ext>
            </a:extLst>
          </p:cNvPr>
          <p:cNvSpPr txBox="1"/>
          <p:nvPr/>
        </p:nvSpPr>
        <p:spPr>
          <a:xfrm>
            <a:off x="6688144" y="2179335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endParaRPr lang="en-US" sz="1050" kern="1200" dirty="0">
              <a:solidFill>
                <a:prstClr val="black"/>
              </a:solidFill>
              <a:latin typeface="Aptos" panose="02110004020202020204"/>
              <a:ea typeface="+mn-ea"/>
              <a:cs typeface="+mn-cs"/>
            </a:endParaRP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App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F5FEFF-6213-748D-50BC-35D43EFB0F3E}"/>
              </a:ext>
            </a:extLst>
          </p:cNvPr>
          <p:cNvSpPr txBox="1"/>
          <p:nvPr/>
        </p:nvSpPr>
        <p:spPr>
          <a:xfrm>
            <a:off x="695096" y="3496660"/>
            <a:ext cx="14645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Account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EE05AA-C465-D046-F762-CE7A98047A2A}"/>
              </a:ext>
            </a:extLst>
          </p:cNvPr>
          <p:cNvSpPr txBox="1"/>
          <p:nvPr/>
        </p:nvSpPr>
        <p:spPr>
          <a:xfrm>
            <a:off x="5857407" y="3496660"/>
            <a:ext cx="16385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2B699F-BFF3-D8C4-F803-BF234E0BF9B9}"/>
              </a:ext>
            </a:extLst>
          </p:cNvPr>
          <p:cNvSpPr txBox="1"/>
          <p:nvPr/>
        </p:nvSpPr>
        <p:spPr>
          <a:xfrm>
            <a:off x="6688144" y="2849715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Complete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C79F70-70C8-B47A-746A-D116FD495CB8}"/>
              </a:ext>
            </a:extLst>
          </p:cNvPr>
          <p:cNvSpPr txBox="1"/>
          <p:nvPr/>
        </p:nvSpPr>
        <p:spPr>
          <a:xfrm>
            <a:off x="8189026" y="2171095"/>
            <a:ext cx="5355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2DE9CE-B8E2-0786-7C0F-BB7D17483DFB}"/>
              </a:ext>
            </a:extLst>
          </p:cNvPr>
          <p:cNvCxnSpPr/>
          <p:nvPr/>
        </p:nvCxnSpPr>
        <p:spPr>
          <a:xfrm flipH="1">
            <a:off x="7562589" y="2294751"/>
            <a:ext cx="54488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67E414E-E2B8-3624-8B80-D9DF3E99365A}"/>
              </a:ext>
            </a:extLst>
          </p:cNvPr>
          <p:cNvCxnSpPr>
            <a:cxnSpLocks/>
          </p:cNvCxnSpPr>
          <p:nvPr/>
        </p:nvCxnSpPr>
        <p:spPr>
          <a:xfrm flipH="1">
            <a:off x="2803956" y="2204771"/>
            <a:ext cx="3853124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A41649-1476-37F8-AE50-C8156863BEFB}"/>
              </a:ext>
            </a:extLst>
          </p:cNvPr>
          <p:cNvSpPr txBox="1"/>
          <p:nvPr/>
        </p:nvSpPr>
        <p:spPr>
          <a:xfrm>
            <a:off x="3787317" y="2025876"/>
            <a:ext cx="75693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 Prompt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79AC691-6C3B-10C4-A14F-9DE550DDF694}"/>
              </a:ext>
            </a:extLst>
          </p:cNvPr>
          <p:cNvCxnSpPr>
            <a:cxnSpLocks/>
          </p:cNvCxnSpPr>
          <p:nvPr/>
        </p:nvCxnSpPr>
        <p:spPr>
          <a:xfrm flipH="1">
            <a:off x="2796223" y="2438556"/>
            <a:ext cx="3853124" cy="0"/>
          </a:xfrm>
          <a:prstGeom prst="line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5CCE55C-41B2-4B15-0E14-B5FDDA15B2A2}"/>
              </a:ext>
            </a:extLst>
          </p:cNvPr>
          <p:cNvSpPr txBox="1"/>
          <p:nvPr/>
        </p:nvSpPr>
        <p:spPr>
          <a:xfrm>
            <a:off x="3787318" y="2438557"/>
            <a:ext cx="986167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Context Returned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8CB004A-FC8A-CC7D-B786-9690EAC1B26E}"/>
              </a:ext>
            </a:extLst>
          </p:cNvPr>
          <p:cNvSpPr txBox="1"/>
          <p:nvPr/>
        </p:nvSpPr>
        <p:spPr>
          <a:xfrm>
            <a:off x="328808" y="178496"/>
            <a:ext cx="7208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Option #1a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: </a:t>
            </a:r>
            <a:r>
              <a:rPr lang="en-US" sz="13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Native App with Documents and Search Service on Provider Account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A38E5E-0D3A-FE0F-D94A-A8FEF9C44486}"/>
              </a:ext>
            </a:extLst>
          </p:cNvPr>
          <p:cNvSpPr txBox="1"/>
          <p:nvPr/>
        </p:nvSpPr>
        <p:spPr>
          <a:xfrm>
            <a:off x="1962368" y="1135441"/>
            <a:ext cx="731290" cy="473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Publish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NA and CKE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Listings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B5D6E2-0200-40FA-9A80-9918352D9583}"/>
              </a:ext>
            </a:extLst>
          </p:cNvPr>
          <p:cNvSpPr txBox="1"/>
          <p:nvPr/>
        </p:nvSpPr>
        <p:spPr>
          <a:xfrm>
            <a:off x="5833629" y="1210535"/>
            <a:ext cx="990977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Discovery/Deploy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Listings</a:t>
            </a:r>
          </a:p>
        </p:txBody>
      </p:sp>
      <p:sp>
        <p:nvSpPr>
          <p:cNvPr id="36" name="Snip Diagonal Corner Rectangle 35">
            <a:extLst>
              <a:ext uri="{FF2B5EF4-FFF2-40B4-BE49-F238E27FC236}">
                <a16:creationId xmlns:a16="http://schemas.microsoft.com/office/drawing/2014/main" id="{7A068EC7-FD53-2191-FEBE-32EABE434D66}"/>
              </a:ext>
            </a:extLst>
          </p:cNvPr>
          <p:cNvSpPr/>
          <p:nvPr/>
        </p:nvSpPr>
        <p:spPr>
          <a:xfrm>
            <a:off x="2156490" y="4073858"/>
            <a:ext cx="356616" cy="374904"/>
          </a:xfrm>
          <a:prstGeom prst="snip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40E1D1F-7DD5-1984-946B-C9722ED9A2F5}"/>
              </a:ext>
            </a:extLst>
          </p:cNvPr>
          <p:cNvCxnSpPr>
            <a:stCxn id="36" idx="3"/>
          </p:cNvCxnSpPr>
          <p:nvPr/>
        </p:nvCxnSpPr>
        <p:spPr>
          <a:xfrm flipV="1">
            <a:off x="2334798" y="3314699"/>
            <a:ext cx="13329" cy="7591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BD870AF-90EB-2C4F-F0A8-0B733E12881C}"/>
              </a:ext>
            </a:extLst>
          </p:cNvPr>
          <p:cNvSpPr txBox="1"/>
          <p:nvPr/>
        </p:nvSpPr>
        <p:spPr>
          <a:xfrm>
            <a:off x="1877925" y="4467504"/>
            <a:ext cx="10631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Source Documents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8F8030F-E4BA-EFDF-B104-37593253D441}"/>
              </a:ext>
            </a:extLst>
          </p:cNvPr>
          <p:cNvSpPr/>
          <p:nvPr/>
        </p:nvSpPr>
        <p:spPr>
          <a:xfrm>
            <a:off x="2141971" y="2625620"/>
            <a:ext cx="427156" cy="1321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788" kern="1200" dirty="0">
                <a:solidFill>
                  <a:prstClr val="white"/>
                </a:solidFill>
                <a:latin typeface="Aptos" panose="02110004020202020204"/>
              </a:rPr>
              <a:t>RAG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A63335-173D-A85B-989A-BD37D5C52F96}"/>
              </a:ext>
            </a:extLst>
          </p:cNvPr>
          <p:cNvSpPr txBox="1"/>
          <p:nvPr/>
        </p:nvSpPr>
        <p:spPr>
          <a:xfrm>
            <a:off x="3333508" y="3852660"/>
            <a:ext cx="320481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9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Workflow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owns Docs and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build &amp; tests native app (</a:t>
            </a:r>
            <a:r>
              <a:rPr lang="en-US" sz="90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)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publishes Native App and CKE listings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Discovers and Installs CKE for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Discovers and Installs Native App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runs native app</a:t>
            </a:r>
          </a:p>
        </p:txBody>
      </p:sp>
    </p:spTree>
    <p:extLst>
      <p:ext uri="{BB962C8B-B14F-4D97-AF65-F5344CB8AC3E}">
        <p14:creationId xmlns:p14="http://schemas.microsoft.com/office/powerpoint/2010/main" val="96756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06286-6BE8-72FD-2BB0-EA921AF68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317781-40A3-7FB1-1BE9-8B7D54662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548" y="746047"/>
            <a:ext cx="2025302" cy="5309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CE89C8-CB08-B006-A641-88A974E7C546}"/>
              </a:ext>
            </a:extLst>
          </p:cNvPr>
          <p:cNvSpPr/>
          <p:nvPr/>
        </p:nvSpPr>
        <p:spPr>
          <a:xfrm>
            <a:off x="710293" y="1894115"/>
            <a:ext cx="2163536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49D9C8-51D5-9691-BAC9-A66B956D5661}"/>
              </a:ext>
            </a:extLst>
          </p:cNvPr>
          <p:cNvSpPr/>
          <p:nvPr/>
        </p:nvSpPr>
        <p:spPr>
          <a:xfrm>
            <a:off x="5861957" y="1894115"/>
            <a:ext cx="2163536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8E9BD7E1-ECC5-48C4-D895-012883B05C89}"/>
              </a:ext>
            </a:extLst>
          </p:cNvPr>
          <p:cNvSpPr/>
          <p:nvPr/>
        </p:nvSpPr>
        <p:spPr>
          <a:xfrm>
            <a:off x="2176677" y="2808512"/>
            <a:ext cx="342900" cy="322622"/>
          </a:xfrm>
          <a:prstGeom prst="ca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5450B-8384-5BA0-9441-DADC819E0699}"/>
              </a:ext>
            </a:extLst>
          </p:cNvPr>
          <p:cNvSpPr txBox="1"/>
          <p:nvPr/>
        </p:nvSpPr>
        <p:spPr>
          <a:xfrm>
            <a:off x="1897764" y="3118492"/>
            <a:ext cx="9444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Document Stage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93A1A9-0BFE-065E-722F-2BACAE065E26}"/>
              </a:ext>
            </a:extLst>
          </p:cNvPr>
          <p:cNvSpPr txBox="1"/>
          <p:nvPr/>
        </p:nvSpPr>
        <p:spPr>
          <a:xfrm>
            <a:off x="1985249" y="2017752"/>
            <a:ext cx="780584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Search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Service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FE2F1B-B3E5-8706-976B-D0E503F7B643}"/>
              </a:ext>
            </a:extLst>
          </p:cNvPr>
          <p:cNvCxnSpPr>
            <a:cxnSpLocks/>
          </p:cNvCxnSpPr>
          <p:nvPr/>
        </p:nvCxnSpPr>
        <p:spPr>
          <a:xfrm flipH="1" flipV="1">
            <a:off x="2348127" y="2587916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4DB780-BBFF-4AD2-2196-BB49AF646400}"/>
              </a:ext>
            </a:extLst>
          </p:cNvPr>
          <p:cNvCxnSpPr>
            <a:cxnSpLocks/>
          </p:cNvCxnSpPr>
          <p:nvPr/>
        </p:nvCxnSpPr>
        <p:spPr>
          <a:xfrm>
            <a:off x="5401849" y="1277013"/>
            <a:ext cx="1541876" cy="821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471C4C-C7D3-BA2C-3808-F4D6AB7431B3}"/>
              </a:ext>
            </a:extLst>
          </p:cNvPr>
          <p:cNvSpPr txBox="1"/>
          <p:nvPr/>
        </p:nvSpPr>
        <p:spPr>
          <a:xfrm>
            <a:off x="6688144" y="2179335"/>
            <a:ext cx="874445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Snowflake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Intelligence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B482F0-93AA-0140-0655-C4880B37CABA}"/>
              </a:ext>
            </a:extLst>
          </p:cNvPr>
          <p:cNvSpPr txBox="1"/>
          <p:nvPr/>
        </p:nvSpPr>
        <p:spPr>
          <a:xfrm>
            <a:off x="695096" y="3496660"/>
            <a:ext cx="14645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Account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320340-32A2-1068-3CF4-86EDB1726887}"/>
              </a:ext>
            </a:extLst>
          </p:cNvPr>
          <p:cNvSpPr txBox="1"/>
          <p:nvPr/>
        </p:nvSpPr>
        <p:spPr>
          <a:xfrm>
            <a:off x="5857407" y="3496660"/>
            <a:ext cx="16385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DE5110-FF9F-3EE0-F3A3-B6B04B25772B}"/>
              </a:ext>
            </a:extLst>
          </p:cNvPr>
          <p:cNvSpPr txBox="1"/>
          <p:nvPr/>
        </p:nvSpPr>
        <p:spPr>
          <a:xfrm>
            <a:off x="6688144" y="2849715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Complete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B61DEF-4C27-FFEC-9312-561BFFA4D800}"/>
              </a:ext>
            </a:extLst>
          </p:cNvPr>
          <p:cNvSpPr txBox="1"/>
          <p:nvPr/>
        </p:nvSpPr>
        <p:spPr>
          <a:xfrm>
            <a:off x="8189026" y="2171095"/>
            <a:ext cx="5355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8B4E17-0700-679F-9F0E-1E75F333878F}"/>
              </a:ext>
            </a:extLst>
          </p:cNvPr>
          <p:cNvCxnSpPr/>
          <p:nvPr/>
        </p:nvCxnSpPr>
        <p:spPr>
          <a:xfrm flipH="1">
            <a:off x="7562589" y="2294751"/>
            <a:ext cx="54488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8ACCA1F-E6C3-591D-75C0-13BAECC2F57B}"/>
              </a:ext>
            </a:extLst>
          </p:cNvPr>
          <p:cNvCxnSpPr>
            <a:cxnSpLocks/>
          </p:cNvCxnSpPr>
          <p:nvPr/>
        </p:nvCxnSpPr>
        <p:spPr>
          <a:xfrm flipH="1">
            <a:off x="2803956" y="2204771"/>
            <a:ext cx="3853124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59E5FE7-FE6A-2A0D-E6C2-EB5C03C91368}"/>
              </a:ext>
            </a:extLst>
          </p:cNvPr>
          <p:cNvSpPr txBox="1"/>
          <p:nvPr/>
        </p:nvSpPr>
        <p:spPr>
          <a:xfrm>
            <a:off x="3787317" y="2025876"/>
            <a:ext cx="756938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 Prompt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78DF5C1-0343-E77F-798A-62EF90A3B3DA}"/>
              </a:ext>
            </a:extLst>
          </p:cNvPr>
          <p:cNvCxnSpPr>
            <a:cxnSpLocks/>
          </p:cNvCxnSpPr>
          <p:nvPr/>
        </p:nvCxnSpPr>
        <p:spPr>
          <a:xfrm flipH="1">
            <a:off x="2796223" y="2438556"/>
            <a:ext cx="3853124" cy="0"/>
          </a:xfrm>
          <a:prstGeom prst="line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E64BEB-D7DB-C9C1-06CD-3A8789607B06}"/>
              </a:ext>
            </a:extLst>
          </p:cNvPr>
          <p:cNvSpPr txBox="1"/>
          <p:nvPr/>
        </p:nvSpPr>
        <p:spPr>
          <a:xfrm>
            <a:off x="3787318" y="2438557"/>
            <a:ext cx="986167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Context Returned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0D42EC-4E17-1507-F1F8-94F6E7FDE14D}"/>
              </a:ext>
            </a:extLst>
          </p:cNvPr>
          <p:cNvSpPr txBox="1"/>
          <p:nvPr/>
        </p:nvSpPr>
        <p:spPr>
          <a:xfrm>
            <a:off x="328808" y="178496"/>
            <a:ext cx="785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Option #1b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: Snowflake Intelligence/Agent with Documents and Search Service on Provider Account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773311-F6A0-A660-A8B9-61E79334A778}"/>
              </a:ext>
            </a:extLst>
          </p:cNvPr>
          <p:cNvSpPr txBox="1"/>
          <p:nvPr/>
        </p:nvSpPr>
        <p:spPr>
          <a:xfrm>
            <a:off x="2294780" y="1210050"/>
            <a:ext cx="86177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Publish 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CKE Listing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F67881-FD96-881B-020D-741A35FAD170}"/>
              </a:ext>
            </a:extLst>
          </p:cNvPr>
          <p:cNvCxnSpPr>
            <a:cxnSpLocks/>
          </p:cNvCxnSpPr>
          <p:nvPr/>
        </p:nvCxnSpPr>
        <p:spPr>
          <a:xfrm flipV="1">
            <a:off x="2366133" y="1277013"/>
            <a:ext cx="1081657" cy="7407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CB8D9DA-1EF6-A828-E71B-E1D3ACCA98D2}"/>
              </a:ext>
            </a:extLst>
          </p:cNvPr>
          <p:cNvSpPr txBox="1"/>
          <p:nvPr/>
        </p:nvSpPr>
        <p:spPr>
          <a:xfrm>
            <a:off x="5701345" y="1244121"/>
            <a:ext cx="942887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Discover/Deploy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CKE Listing</a:t>
            </a:r>
          </a:p>
        </p:txBody>
      </p:sp>
      <p:sp>
        <p:nvSpPr>
          <p:cNvPr id="25" name="Snip Diagonal Corner Rectangle 24">
            <a:extLst>
              <a:ext uri="{FF2B5EF4-FFF2-40B4-BE49-F238E27FC236}">
                <a16:creationId xmlns:a16="http://schemas.microsoft.com/office/drawing/2014/main" id="{23F8808A-1AC6-EC49-6D2B-A09226C9BB7D}"/>
              </a:ext>
            </a:extLst>
          </p:cNvPr>
          <p:cNvSpPr/>
          <p:nvPr/>
        </p:nvSpPr>
        <p:spPr>
          <a:xfrm>
            <a:off x="2156490" y="4073858"/>
            <a:ext cx="356616" cy="374904"/>
          </a:xfrm>
          <a:prstGeom prst="snip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68EA69A-F97D-7361-3C0A-9DB5956F34D0}"/>
              </a:ext>
            </a:extLst>
          </p:cNvPr>
          <p:cNvCxnSpPr>
            <a:stCxn id="25" idx="3"/>
            <a:endCxn id="8" idx="2"/>
          </p:cNvCxnSpPr>
          <p:nvPr/>
        </p:nvCxnSpPr>
        <p:spPr>
          <a:xfrm flipV="1">
            <a:off x="2334798" y="3337783"/>
            <a:ext cx="35211" cy="7360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B019325-9DC7-4FF4-7585-DAC6A871F75E}"/>
              </a:ext>
            </a:extLst>
          </p:cNvPr>
          <p:cNvSpPr txBox="1"/>
          <p:nvPr/>
        </p:nvSpPr>
        <p:spPr>
          <a:xfrm>
            <a:off x="1877925" y="4467504"/>
            <a:ext cx="10631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Source Documents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6794E14-C370-5239-AEF1-8AA665E51C1D}"/>
              </a:ext>
            </a:extLst>
          </p:cNvPr>
          <p:cNvSpPr/>
          <p:nvPr/>
        </p:nvSpPr>
        <p:spPr>
          <a:xfrm>
            <a:off x="2143410" y="2627465"/>
            <a:ext cx="427156" cy="1321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788" kern="1200" dirty="0">
                <a:solidFill>
                  <a:prstClr val="white"/>
                </a:solidFill>
                <a:latin typeface="Aptos" panose="02110004020202020204"/>
              </a:rPr>
              <a:t>RAG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FC0E657-53B3-E49F-5F3A-E04BB4952DF5}"/>
              </a:ext>
            </a:extLst>
          </p:cNvPr>
          <p:cNvSpPr txBox="1"/>
          <p:nvPr/>
        </p:nvSpPr>
        <p:spPr>
          <a:xfrm>
            <a:off x="3333508" y="3827756"/>
            <a:ext cx="409898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9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Workflow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owns Docs and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runs script to setup RAG pipeline to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publishes CKE listing 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 CKE to publish access to the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Discovers and Installs CKE for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configures Snowflake Intelligence/Agent to provide access to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access search service through Snowflake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10069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BA96B-A0B8-C749-E611-B526C514F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B2675D-38D5-C2F4-D6DE-2A74C6C8B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548" y="746047"/>
            <a:ext cx="2025302" cy="5309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7D2E23-2198-C981-5C47-4C062540F85C}"/>
              </a:ext>
            </a:extLst>
          </p:cNvPr>
          <p:cNvSpPr/>
          <p:nvPr/>
        </p:nvSpPr>
        <p:spPr>
          <a:xfrm>
            <a:off x="710293" y="1894115"/>
            <a:ext cx="2163536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FB8A92-B173-EA94-3D09-498F4C4B12E7}"/>
              </a:ext>
            </a:extLst>
          </p:cNvPr>
          <p:cNvSpPr/>
          <p:nvPr/>
        </p:nvSpPr>
        <p:spPr>
          <a:xfrm>
            <a:off x="4734839" y="1894115"/>
            <a:ext cx="3290654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D6CD9C28-2A2F-1EB0-C152-0102ECF453ED}"/>
              </a:ext>
            </a:extLst>
          </p:cNvPr>
          <p:cNvSpPr/>
          <p:nvPr/>
        </p:nvSpPr>
        <p:spPr>
          <a:xfrm>
            <a:off x="5282645" y="2846089"/>
            <a:ext cx="342900" cy="322622"/>
          </a:xfrm>
          <a:prstGeom prst="ca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FEEAF5-5DF2-6496-BE1F-3CA2170E22EF}"/>
              </a:ext>
            </a:extLst>
          </p:cNvPr>
          <p:cNvSpPr txBox="1"/>
          <p:nvPr/>
        </p:nvSpPr>
        <p:spPr>
          <a:xfrm>
            <a:off x="5003732" y="3156069"/>
            <a:ext cx="9444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Document Stage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A37F63-F9C2-C6E5-7AE0-CA8D2307BBB0}"/>
              </a:ext>
            </a:extLst>
          </p:cNvPr>
          <p:cNvSpPr txBox="1"/>
          <p:nvPr/>
        </p:nvSpPr>
        <p:spPr>
          <a:xfrm>
            <a:off x="5091217" y="2055329"/>
            <a:ext cx="780584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Search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A37338-533E-55DF-9B56-1230979C50EB}"/>
              </a:ext>
            </a:extLst>
          </p:cNvPr>
          <p:cNvSpPr txBox="1"/>
          <p:nvPr/>
        </p:nvSpPr>
        <p:spPr>
          <a:xfrm>
            <a:off x="835678" y="2098543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App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Package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7089B8-8C79-B607-7151-648D1E6CE630}"/>
              </a:ext>
            </a:extLst>
          </p:cNvPr>
          <p:cNvSpPr txBox="1"/>
          <p:nvPr/>
        </p:nvSpPr>
        <p:spPr>
          <a:xfrm>
            <a:off x="785596" y="2695388"/>
            <a:ext cx="1044781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10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code</a:t>
            </a:r>
          </a:p>
          <a:p>
            <a:pPr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Manifest</a:t>
            </a:r>
          </a:p>
          <a:p>
            <a:pPr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Setup script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5C7D81-A3F7-17C2-2EA2-7A5B23D9D845}"/>
              </a:ext>
            </a:extLst>
          </p:cNvPr>
          <p:cNvCxnSpPr>
            <a:cxnSpLocks/>
          </p:cNvCxnSpPr>
          <p:nvPr/>
        </p:nvCxnSpPr>
        <p:spPr>
          <a:xfrm flipH="1" flipV="1">
            <a:off x="1278603" y="2490959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47F22F-1E5B-BF93-ACF7-AF1CBBC3D611}"/>
              </a:ext>
            </a:extLst>
          </p:cNvPr>
          <p:cNvCxnSpPr>
            <a:cxnSpLocks/>
          </p:cNvCxnSpPr>
          <p:nvPr/>
        </p:nvCxnSpPr>
        <p:spPr>
          <a:xfrm flipH="1" flipV="1">
            <a:off x="5454095" y="2625494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58A81BB-4C6B-CC82-2808-B0D82F9898B6}"/>
              </a:ext>
            </a:extLst>
          </p:cNvPr>
          <p:cNvCxnSpPr/>
          <p:nvPr/>
        </p:nvCxnSpPr>
        <p:spPr>
          <a:xfrm flipV="1">
            <a:off x="1287699" y="1277013"/>
            <a:ext cx="2149466" cy="821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B99AF8-6B00-3679-34D3-6C619A520F5D}"/>
              </a:ext>
            </a:extLst>
          </p:cNvPr>
          <p:cNvCxnSpPr>
            <a:cxnSpLocks/>
          </p:cNvCxnSpPr>
          <p:nvPr/>
        </p:nvCxnSpPr>
        <p:spPr>
          <a:xfrm>
            <a:off x="5401849" y="1277012"/>
            <a:ext cx="1767626" cy="8193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DBA7BA8-EC26-00E9-845A-385DEBFB16F7}"/>
              </a:ext>
            </a:extLst>
          </p:cNvPr>
          <p:cNvSpPr txBox="1"/>
          <p:nvPr/>
        </p:nvSpPr>
        <p:spPr>
          <a:xfrm>
            <a:off x="7090318" y="2159530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endParaRPr lang="en-US" sz="1050" kern="1200" dirty="0">
              <a:solidFill>
                <a:prstClr val="black"/>
              </a:solidFill>
              <a:latin typeface="Aptos" panose="02110004020202020204"/>
              <a:ea typeface="+mn-ea"/>
              <a:cs typeface="+mn-cs"/>
            </a:endParaRP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App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08CFD49-3790-6CB7-D91D-49A3D429D477}"/>
              </a:ext>
            </a:extLst>
          </p:cNvPr>
          <p:cNvSpPr txBox="1"/>
          <p:nvPr/>
        </p:nvSpPr>
        <p:spPr>
          <a:xfrm>
            <a:off x="695096" y="3496660"/>
            <a:ext cx="146456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Account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452167-DC6D-CDA6-987A-CAE6C8F0DB0F}"/>
              </a:ext>
            </a:extLst>
          </p:cNvPr>
          <p:cNvSpPr txBox="1"/>
          <p:nvPr/>
        </p:nvSpPr>
        <p:spPr>
          <a:xfrm>
            <a:off x="5857407" y="3496660"/>
            <a:ext cx="16385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8311B4-FC2C-92B9-BAD1-8BF2D91656BC}"/>
              </a:ext>
            </a:extLst>
          </p:cNvPr>
          <p:cNvSpPr txBox="1"/>
          <p:nvPr/>
        </p:nvSpPr>
        <p:spPr>
          <a:xfrm>
            <a:off x="7090318" y="2829910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Complete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6C3CEA-2525-A4E2-30B2-AED76DD4E988}"/>
              </a:ext>
            </a:extLst>
          </p:cNvPr>
          <p:cNvSpPr txBox="1"/>
          <p:nvPr/>
        </p:nvSpPr>
        <p:spPr>
          <a:xfrm>
            <a:off x="8515261" y="2179335"/>
            <a:ext cx="5355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5231251-4153-8362-EF4F-810CE4707595}"/>
              </a:ext>
            </a:extLst>
          </p:cNvPr>
          <p:cNvCxnSpPr/>
          <p:nvPr/>
        </p:nvCxnSpPr>
        <p:spPr>
          <a:xfrm flipH="1">
            <a:off x="7888825" y="2302991"/>
            <a:ext cx="54488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9649A50-3B67-C70D-3A16-11633A0522DA}"/>
              </a:ext>
            </a:extLst>
          </p:cNvPr>
          <p:cNvCxnSpPr>
            <a:cxnSpLocks/>
          </p:cNvCxnSpPr>
          <p:nvPr/>
        </p:nvCxnSpPr>
        <p:spPr>
          <a:xfrm flipH="1">
            <a:off x="5871801" y="2254976"/>
            <a:ext cx="1194003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0DE6748-642F-A60B-F9F2-0412DC8CE7A2}"/>
              </a:ext>
            </a:extLst>
          </p:cNvPr>
          <p:cNvSpPr txBox="1"/>
          <p:nvPr/>
        </p:nvSpPr>
        <p:spPr>
          <a:xfrm>
            <a:off x="6068110" y="2096347"/>
            <a:ext cx="71197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 Prompt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586F1A6-5D8F-3103-24E9-EA68D7BC982A}"/>
              </a:ext>
            </a:extLst>
          </p:cNvPr>
          <p:cNvCxnSpPr>
            <a:cxnSpLocks/>
          </p:cNvCxnSpPr>
          <p:nvPr/>
        </p:nvCxnSpPr>
        <p:spPr>
          <a:xfrm flipH="1">
            <a:off x="5871801" y="2488761"/>
            <a:ext cx="1264270" cy="0"/>
          </a:xfrm>
          <a:prstGeom prst="line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275B37C-A302-470C-7F6A-B9EDBDD561B1}"/>
              </a:ext>
            </a:extLst>
          </p:cNvPr>
          <p:cNvSpPr txBox="1"/>
          <p:nvPr/>
        </p:nvSpPr>
        <p:spPr>
          <a:xfrm>
            <a:off x="5953895" y="2451184"/>
            <a:ext cx="940402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Context Returned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14C50F-D9F4-9409-9D8D-BC6A2FEE852A}"/>
              </a:ext>
            </a:extLst>
          </p:cNvPr>
          <p:cNvSpPr txBox="1"/>
          <p:nvPr/>
        </p:nvSpPr>
        <p:spPr>
          <a:xfrm>
            <a:off x="328808" y="178496"/>
            <a:ext cx="738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Option #2a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: </a:t>
            </a:r>
            <a:r>
              <a:rPr lang="en-US" sz="135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Native App with Documents and Search Service on Consumer Account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073B83-BFC8-787D-B440-BCDAEB423FB6}"/>
              </a:ext>
            </a:extLst>
          </p:cNvPr>
          <p:cNvSpPr txBox="1"/>
          <p:nvPr/>
        </p:nvSpPr>
        <p:spPr>
          <a:xfrm>
            <a:off x="2366132" y="1210050"/>
            <a:ext cx="52610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Publish</a:t>
            </a:r>
          </a:p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Listing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245E130-B222-6570-806E-F9A49242C9FB}"/>
              </a:ext>
            </a:extLst>
          </p:cNvPr>
          <p:cNvSpPr txBox="1"/>
          <p:nvPr/>
        </p:nvSpPr>
        <p:spPr>
          <a:xfrm>
            <a:off x="5833629" y="1210535"/>
            <a:ext cx="990977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Discovery/Deploy</a:t>
            </a:r>
          </a:p>
          <a:p>
            <a:pPr algn="ctr"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 Listing</a:t>
            </a:r>
          </a:p>
        </p:txBody>
      </p:sp>
      <p:sp>
        <p:nvSpPr>
          <p:cNvPr id="28" name="Snip Diagonal Corner Rectangle 27">
            <a:extLst>
              <a:ext uri="{FF2B5EF4-FFF2-40B4-BE49-F238E27FC236}">
                <a16:creationId xmlns:a16="http://schemas.microsoft.com/office/drawing/2014/main" id="{7B8D57C4-9B8C-DA28-6E1F-AEE070B1652E}"/>
              </a:ext>
            </a:extLst>
          </p:cNvPr>
          <p:cNvSpPr/>
          <p:nvPr/>
        </p:nvSpPr>
        <p:spPr>
          <a:xfrm>
            <a:off x="5268929" y="4055761"/>
            <a:ext cx="356616" cy="374904"/>
          </a:xfrm>
          <a:prstGeom prst="snip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C9861FC-6A01-AF3C-3D64-83EB4735C8AC}"/>
              </a:ext>
            </a:extLst>
          </p:cNvPr>
          <p:cNvCxnSpPr>
            <a:stCxn id="28" idx="3"/>
          </p:cNvCxnSpPr>
          <p:nvPr/>
        </p:nvCxnSpPr>
        <p:spPr>
          <a:xfrm flipV="1">
            <a:off x="5447237" y="3296601"/>
            <a:ext cx="13329" cy="7591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6794A2D-D72E-1EB1-6740-44B6C990D92A}"/>
              </a:ext>
            </a:extLst>
          </p:cNvPr>
          <p:cNvSpPr txBox="1"/>
          <p:nvPr/>
        </p:nvSpPr>
        <p:spPr>
          <a:xfrm>
            <a:off x="4990364" y="4449406"/>
            <a:ext cx="10631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Source Documents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0C6AC2E-D26C-D981-ED53-97723201BAA4}"/>
              </a:ext>
            </a:extLst>
          </p:cNvPr>
          <p:cNvSpPr/>
          <p:nvPr/>
        </p:nvSpPr>
        <p:spPr>
          <a:xfrm>
            <a:off x="5240517" y="2654251"/>
            <a:ext cx="427156" cy="1321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788" kern="1200" dirty="0">
                <a:solidFill>
                  <a:prstClr val="white"/>
                </a:solidFill>
                <a:latin typeface="Aptos" panose="02110004020202020204"/>
              </a:rPr>
              <a:t>RAG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F12545-AE07-E78C-809E-B32C826649E7}"/>
              </a:ext>
            </a:extLst>
          </p:cNvPr>
          <p:cNvSpPr txBox="1"/>
          <p:nvPr/>
        </p:nvSpPr>
        <p:spPr>
          <a:xfrm>
            <a:off x="1707916" y="3791534"/>
            <a:ext cx="3204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9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Workflow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owns Docs and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builds/tests Native App (</a:t>
            </a:r>
            <a:r>
              <a:rPr lang="en-US" sz="900" kern="1200" dirty="0" err="1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streamlit</a:t>
            </a:r>
            <a:endParaRPr lang="en-US" sz="900" kern="1200" dirty="0">
              <a:solidFill>
                <a:prstClr val="black"/>
              </a:solidFill>
              <a:latin typeface="Aptos" panose="02110004020202020204"/>
              <a:ea typeface="+mn-ea"/>
              <a:cs typeface="+mn-cs"/>
            </a:endParaRP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publishes listing with Native App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runs script to setup RAG pipeline to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Discovers and Installs Native App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runs native app to access search service</a:t>
            </a:r>
          </a:p>
        </p:txBody>
      </p:sp>
    </p:spTree>
    <p:extLst>
      <p:ext uri="{BB962C8B-B14F-4D97-AF65-F5344CB8AC3E}">
        <p14:creationId xmlns:p14="http://schemas.microsoft.com/office/powerpoint/2010/main" val="831396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4DA53-E10D-986E-0F02-F97410F40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330148C-EF84-70D2-8BB4-0D68E1FDC4A3}"/>
              </a:ext>
            </a:extLst>
          </p:cNvPr>
          <p:cNvSpPr/>
          <p:nvPr/>
        </p:nvSpPr>
        <p:spPr>
          <a:xfrm>
            <a:off x="710293" y="1894115"/>
            <a:ext cx="2163536" cy="1485900"/>
          </a:xfrm>
          <a:prstGeom prst="rect">
            <a:avLst/>
          </a:prstGeom>
          <a:pattFill prst="wdDnDiag">
            <a:fgClr>
              <a:srgbClr val="00B0F0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64A412-B21A-DBCE-9BEB-32BDBF00805E}"/>
              </a:ext>
            </a:extLst>
          </p:cNvPr>
          <p:cNvSpPr/>
          <p:nvPr/>
        </p:nvSpPr>
        <p:spPr>
          <a:xfrm>
            <a:off x="4734839" y="1894115"/>
            <a:ext cx="3290654" cy="14859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7A10683B-734C-E551-D899-9971F4EF92DB}"/>
              </a:ext>
            </a:extLst>
          </p:cNvPr>
          <p:cNvSpPr/>
          <p:nvPr/>
        </p:nvSpPr>
        <p:spPr>
          <a:xfrm>
            <a:off x="5282645" y="2846089"/>
            <a:ext cx="342900" cy="322622"/>
          </a:xfrm>
          <a:prstGeom prst="ca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BFB606-257E-90F7-E483-9DC72FEAF9D6}"/>
              </a:ext>
            </a:extLst>
          </p:cNvPr>
          <p:cNvSpPr txBox="1"/>
          <p:nvPr/>
        </p:nvSpPr>
        <p:spPr>
          <a:xfrm>
            <a:off x="5003732" y="3156069"/>
            <a:ext cx="944489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Document Stage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E0DE6-BF19-A22B-7BA0-9CD8D5584524}"/>
              </a:ext>
            </a:extLst>
          </p:cNvPr>
          <p:cNvSpPr txBox="1"/>
          <p:nvPr/>
        </p:nvSpPr>
        <p:spPr>
          <a:xfrm>
            <a:off x="5091217" y="2055329"/>
            <a:ext cx="780584" cy="57708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Search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Service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06B9FF-9AC1-5C88-C73D-F5B2265CDF0E}"/>
              </a:ext>
            </a:extLst>
          </p:cNvPr>
          <p:cNvCxnSpPr>
            <a:cxnSpLocks/>
          </p:cNvCxnSpPr>
          <p:nvPr/>
        </p:nvCxnSpPr>
        <p:spPr>
          <a:xfrm flipH="1" flipV="1">
            <a:off x="5454095" y="2625494"/>
            <a:ext cx="1" cy="2044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7226BD1-D1F5-BB07-F463-118BE9C5ADBD}"/>
              </a:ext>
            </a:extLst>
          </p:cNvPr>
          <p:cNvSpPr txBox="1"/>
          <p:nvPr/>
        </p:nvSpPr>
        <p:spPr>
          <a:xfrm>
            <a:off x="695096" y="3496660"/>
            <a:ext cx="22548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Account (not used)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1C77D2-8E94-345C-78D2-1C11463D69DC}"/>
              </a:ext>
            </a:extLst>
          </p:cNvPr>
          <p:cNvSpPr txBox="1"/>
          <p:nvPr/>
        </p:nvSpPr>
        <p:spPr>
          <a:xfrm>
            <a:off x="5857407" y="3496660"/>
            <a:ext cx="163859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1B3DB3-C552-E085-CBCC-5BA8C6338E50}"/>
              </a:ext>
            </a:extLst>
          </p:cNvPr>
          <p:cNvSpPr txBox="1"/>
          <p:nvPr/>
        </p:nvSpPr>
        <p:spPr>
          <a:xfrm>
            <a:off x="7090318" y="2829910"/>
            <a:ext cx="780584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Cortex Complete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9B1035-00F0-13C1-D55C-21C041B53629}"/>
              </a:ext>
            </a:extLst>
          </p:cNvPr>
          <p:cNvSpPr txBox="1"/>
          <p:nvPr/>
        </p:nvSpPr>
        <p:spPr>
          <a:xfrm>
            <a:off x="8515261" y="2179335"/>
            <a:ext cx="5355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A03DF20-03AD-EB8F-EFB3-223E461EAE10}"/>
              </a:ext>
            </a:extLst>
          </p:cNvPr>
          <p:cNvCxnSpPr/>
          <p:nvPr/>
        </p:nvCxnSpPr>
        <p:spPr>
          <a:xfrm flipH="1">
            <a:off x="7888825" y="2302991"/>
            <a:ext cx="54488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0ECDCCB-53E9-E4A6-6A48-4E71886DE42C}"/>
              </a:ext>
            </a:extLst>
          </p:cNvPr>
          <p:cNvCxnSpPr>
            <a:cxnSpLocks/>
          </p:cNvCxnSpPr>
          <p:nvPr/>
        </p:nvCxnSpPr>
        <p:spPr>
          <a:xfrm flipH="1">
            <a:off x="5871801" y="2254976"/>
            <a:ext cx="1194003" cy="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5AECFF8-F826-BA1F-8C45-AAF080ECD373}"/>
              </a:ext>
            </a:extLst>
          </p:cNvPr>
          <p:cNvSpPr txBox="1"/>
          <p:nvPr/>
        </p:nvSpPr>
        <p:spPr>
          <a:xfrm>
            <a:off x="6068110" y="2096347"/>
            <a:ext cx="71197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User Prompt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155A5DC-6F46-D358-87DB-E693926A1B7D}"/>
              </a:ext>
            </a:extLst>
          </p:cNvPr>
          <p:cNvCxnSpPr>
            <a:cxnSpLocks/>
          </p:cNvCxnSpPr>
          <p:nvPr/>
        </p:nvCxnSpPr>
        <p:spPr>
          <a:xfrm flipH="1">
            <a:off x="5871801" y="2488761"/>
            <a:ext cx="1194003" cy="0"/>
          </a:xfrm>
          <a:prstGeom prst="line">
            <a:avLst/>
          </a:prstGeom>
          <a:ln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6517CF8-A5FD-CDD0-7D4A-1B82CC54DED4}"/>
              </a:ext>
            </a:extLst>
          </p:cNvPr>
          <p:cNvSpPr txBox="1"/>
          <p:nvPr/>
        </p:nvSpPr>
        <p:spPr>
          <a:xfrm>
            <a:off x="5953895" y="2451184"/>
            <a:ext cx="940402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Context Returned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FB4EE7-29CF-B101-C5D6-D7C8F52F4110}"/>
              </a:ext>
            </a:extLst>
          </p:cNvPr>
          <p:cNvSpPr txBox="1"/>
          <p:nvPr/>
        </p:nvSpPr>
        <p:spPr>
          <a:xfrm>
            <a:off x="328808" y="178496"/>
            <a:ext cx="8026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Option #2b</a:t>
            </a:r>
            <a:r>
              <a:rPr lang="en-US" sz="13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: Snowflake Intelligence/Agent with Documents and Search Service on Consumer Account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A23FE0-D7C6-91B9-F6C8-2BF4ECB41BD1}"/>
              </a:ext>
            </a:extLst>
          </p:cNvPr>
          <p:cNvSpPr txBox="1"/>
          <p:nvPr/>
        </p:nvSpPr>
        <p:spPr>
          <a:xfrm>
            <a:off x="7073293" y="2162824"/>
            <a:ext cx="874445" cy="415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Snowflake</a:t>
            </a:r>
          </a:p>
          <a:p>
            <a:pPr algn="ctr" defTabSz="685800">
              <a:buClrTx/>
            </a:pPr>
            <a:r>
              <a:rPr lang="en-US" sz="105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Intelligence</a:t>
            </a:r>
          </a:p>
        </p:txBody>
      </p:sp>
      <p:sp>
        <p:nvSpPr>
          <p:cNvPr id="12" name="Snip Diagonal Corner Rectangle 11">
            <a:extLst>
              <a:ext uri="{FF2B5EF4-FFF2-40B4-BE49-F238E27FC236}">
                <a16:creationId xmlns:a16="http://schemas.microsoft.com/office/drawing/2014/main" id="{22C41BB1-7DBF-2137-30BF-4829CAE665B6}"/>
              </a:ext>
            </a:extLst>
          </p:cNvPr>
          <p:cNvSpPr/>
          <p:nvPr/>
        </p:nvSpPr>
        <p:spPr>
          <a:xfrm>
            <a:off x="5275787" y="4047321"/>
            <a:ext cx="356616" cy="374904"/>
          </a:xfrm>
          <a:prstGeom prst="snip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Aptos" panose="02110004020202020204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6B3688B-EF24-4228-27A3-F615F354F782}"/>
              </a:ext>
            </a:extLst>
          </p:cNvPr>
          <p:cNvCxnSpPr>
            <a:stCxn id="12" idx="3"/>
          </p:cNvCxnSpPr>
          <p:nvPr/>
        </p:nvCxnSpPr>
        <p:spPr>
          <a:xfrm flipV="1">
            <a:off x="5454095" y="3288162"/>
            <a:ext cx="13329" cy="7591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828A2B0-124E-57CE-52B9-3DC7B2079CB4}"/>
              </a:ext>
            </a:extLst>
          </p:cNvPr>
          <p:cNvSpPr txBox="1"/>
          <p:nvPr/>
        </p:nvSpPr>
        <p:spPr>
          <a:xfrm>
            <a:off x="4997222" y="4440967"/>
            <a:ext cx="106311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825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Source Documents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64C94D-A6BA-C7D8-5688-40D5A989A910}"/>
              </a:ext>
            </a:extLst>
          </p:cNvPr>
          <p:cNvSpPr/>
          <p:nvPr/>
        </p:nvSpPr>
        <p:spPr>
          <a:xfrm>
            <a:off x="5240517" y="2654251"/>
            <a:ext cx="427156" cy="1321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788" kern="1200" dirty="0">
                <a:solidFill>
                  <a:prstClr val="white"/>
                </a:solidFill>
                <a:latin typeface="Aptos" panose="02110004020202020204"/>
              </a:rPr>
              <a:t>RAG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DA9721-205B-E0F6-6FED-8F7E1E4512D6}"/>
              </a:ext>
            </a:extLst>
          </p:cNvPr>
          <p:cNvSpPr txBox="1"/>
          <p:nvPr/>
        </p:nvSpPr>
        <p:spPr>
          <a:xfrm>
            <a:off x="1355371" y="3827756"/>
            <a:ext cx="32048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ClrTx/>
            </a:pPr>
            <a:r>
              <a:rPr lang="en-US" sz="900" b="1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Workflow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 owns Docs and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Provider publishes CKE listing 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runs script to setup RAG pipeline to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configures Snowflake Intelligence/Agent to provide access to search service</a:t>
            </a:r>
          </a:p>
          <a:p>
            <a:pPr marL="214313" indent="-214313" defTabSz="685800">
              <a:buClrTx/>
              <a:buFont typeface="Arial" panose="020B0604020202020204" pitchFamily="34" charset="0"/>
              <a:buChar char="•"/>
            </a:pPr>
            <a:r>
              <a:rPr lang="en-US" sz="900" kern="1200" dirty="0">
                <a:solidFill>
                  <a:prstClr val="black"/>
                </a:solidFill>
                <a:latin typeface="Aptos" panose="02110004020202020204"/>
                <a:ea typeface="+mn-ea"/>
                <a:cs typeface="+mn-cs"/>
              </a:rPr>
              <a:t>Consumer access search service through Snowflake Intelligence</a:t>
            </a:r>
          </a:p>
        </p:txBody>
      </p:sp>
    </p:spTree>
    <p:extLst>
      <p:ext uri="{BB962C8B-B14F-4D97-AF65-F5344CB8AC3E}">
        <p14:creationId xmlns:p14="http://schemas.microsoft.com/office/powerpoint/2010/main" val="2777064282"/>
      </p:ext>
    </p:extLst>
  </p:cSld>
  <p:clrMapOvr>
    <a:masterClrMapping/>
  </p:clrMapOvr>
</p:sld>
</file>

<file path=ppt/theme/theme1.xml><?xml version="1.0" encoding="utf-8"?>
<a:theme xmlns:a="http://schemas.openxmlformats.org/drawingml/2006/main" name="Snowflake Corporate 2024">
  <a:themeElements>
    <a:clrScheme name="Snowflake 2018">
      <a:dk1>
        <a:srgbClr val="262626"/>
      </a:dk1>
      <a:lt1>
        <a:srgbClr val="FFFFFF"/>
      </a:lt1>
      <a:dk2>
        <a:srgbClr val="11567F"/>
      </a:dk2>
      <a:lt2>
        <a:srgbClr val="FFFFFF"/>
      </a:lt2>
      <a:accent1>
        <a:srgbClr val="29B5E8"/>
      </a:accent1>
      <a:accent2>
        <a:srgbClr val="11567F"/>
      </a:accent2>
      <a:accent3>
        <a:srgbClr val="71D3DC"/>
      </a:accent3>
      <a:accent4>
        <a:srgbClr val="FF9F36"/>
      </a:accent4>
      <a:accent5>
        <a:srgbClr val="7D44CF"/>
      </a:accent5>
      <a:accent6>
        <a:srgbClr val="D45B90"/>
      </a:accent6>
      <a:hlink>
        <a:srgbClr val="29B5E8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35360</TotalTime>
  <Words>751</Words>
  <Application>Microsoft Macintosh PowerPoint</Application>
  <PresentationFormat>On-screen Show (16:9)</PresentationFormat>
  <Paragraphs>165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Montserrat</vt:lpstr>
      <vt:lpstr>Calibri</vt:lpstr>
      <vt:lpstr>Aptos Display</vt:lpstr>
      <vt:lpstr>Arial Black</vt:lpstr>
      <vt:lpstr>Lato</vt:lpstr>
      <vt:lpstr>Aptos</vt:lpstr>
      <vt:lpstr>Snowflake Corporate 2024</vt:lpstr>
      <vt:lpstr>Office Theme</vt:lpstr>
      <vt:lpstr>Tom Manfredi | Partner Solution Engineer tom.manfredi@snowflake.com September 2025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Tom Manfredi</cp:lastModifiedBy>
  <cp:revision>24</cp:revision>
  <dcterms:modified xsi:type="dcterms:W3CDTF">2025-09-03T13:35:20Z</dcterms:modified>
</cp:coreProperties>
</file>